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OPEN WITH:</a:t>
            </a:r>
          </a:p>
          <a:p>
            <a:r>
              <a:t>   Welcome to Claude Code Fundamentals! By the end of today, you'll be able to set up, configure, and use Claude Code as a powerful development partner in your daily workflow.</a:t>
            </a:r>
          </a:p>
          <a:p/>
          <a:p>
            <a:r>
              <a:t>KEY POINTS:</a:t>
            </a:r>
          </a:p>
          <a:p>
            <a:r>
              <a:t>   * Welcome everyone to Day 2 of our training series</a:t>
            </a:r>
          </a:p>
          <a:p>
            <a:r>
              <a:t>   * Today we're diving into Claude Code - the CLI tool that brings AI directly into your terminal</a:t>
            </a:r>
          </a:p>
          <a:p>
            <a:r>
              <a:t>   * This is hands-on training with two labs where you'll actually use Claude Code</a:t>
            </a:r>
          </a:p>
          <a:p>
            <a:r>
              <a:t>   * By end of day, you'll understand how Claude thinks, how to configure it for your projects, and how to use it securely in production</a:t>
            </a:r>
          </a:p>
          <a:p/>
          <a:p>
            <a:r>
              <a:t>TRANSITION:</a:t>
            </a:r>
          </a:p>
          <a:p>
            <a:r>
              <a:t>   Let's start by looking at what we'll cover today.</a:t>
            </a:r>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Open terminal and verify Node version: node --version</a:t>
            </a:r>
          </a:p>
          <a:p>
            <a:r>
              <a:t>   * Run installation: npm install -g @anthropic-ai/claude-code</a:t>
            </a:r>
          </a:p>
          <a:p>
            <a:r>
              <a:t>   * Show the installation progress and output</a:t>
            </a:r>
          </a:p>
          <a:p>
            <a:r>
              <a:t>   * Verify: claude --version</a:t>
            </a:r>
          </a:p>
          <a:p>
            <a:r>
              <a:t>   * Navigate to a sample project directory</a:t>
            </a:r>
          </a:p>
          <a:p>
            <a:r>
              <a:t>   * Run: claude "explain this codebase"</a:t>
            </a:r>
          </a:p>
          <a:p>
            <a:r>
              <a:t>   * Show Claude reading files and generating the explanation</a:t>
            </a:r>
          </a:p>
          <a:p>
            <a:r>
              <a:t>   * Run one more command: claude "find all functions that handle errors"</a:t>
            </a:r>
          </a:p>
          <a:p>
            <a:r>
              <a:t>   * Point out how Claude automatically explores the relevant files</a:t>
            </a:r>
          </a:p>
          <a:p/>
          <a:p>
            <a:r>
              <a:t>REAL-WORLD EXAMPLE:</a:t>
            </a:r>
          </a:p>
          <a:p>
            <a:r>
              <a:t>   Notice how Claude doesn't ask for clarification - it just starts working. That's the agentic loop in action.</a:t>
            </a:r>
          </a:p>
          <a:p/>
          <a:p>
            <a:r>
              <a:t>DEMO:</a:t>
            </a:r>
          </a:p>
          <a:p>
            <a:r>
              <a:t>   Perform live installation on a clean terminal</a:t>
            </a:r>
          </a:p>
          <a:p/>
          <a:p>
            <a:r>
              <a:t>TRANSITION:</a:t>
            </a:r>
          </a:p>
          <a:p>
            <a:r>
              <a:t>   Now let's troubleshoot common installation issues you might encounter.</a:t>
            </a:r>
          </a:p>
        </p:txBody>
      </p:sp>
      <p:sp>
        <p:nvSpPr>
          <p:cNvPr id="4" name="Slide Number Placeholder 3"/>
          <p:cNvSpPr>
            <a:spLocks noGrp="1"/>
          </p:cNvSpPr>
          <p:nvPr>
            <p:ph type="sldNum" idx="5" sz="quarter"/>
          </p:nvPr>
        </p:nvSpPr>
        <p:spPr/>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Most common issue: outdated Node version - many systems still have Node 16 or older</a:t>
            </a:r>
          </a:p>
          <a:p>
            <a:r>
              <a:t>   * API key problems usually mean the environment variable isn't set or has typos</a:t>
            </a:r>
          </a:p>
          <a:p>
            <a:r>
              <a:t>   * Never install npm global packages with sudo - it causes permission problems later</a:t>
            </a:r>
          </a:p>
          <a:p>
            <a:r>
              <a:t>   * Corporate networks may require proxy configuration in npm</a:t>
            </a:r>
          </a:p>
          <a:p>
            <a:r>
              <a:t>   * Model availability depends on your API tier - Opus requires higher tier access</a:t>
            </a:r>
          </a:p>
          <a:p>
            <a:r>
              <a:t>   * If you see any of these errors, we have solutions - just ask</a:t>
            </a:r>
          </a:p>
          <a:p/>
          <a:p>
            <a:r>
              <a:t>REAL-WORLD EXAMPLE:</a:t>
            </a:r>
          </a:p>
          <a:p>
            <a:r>
              <a:t>   In corporate environments, the proxy issue is most common. Have your IT provide the proxy URL and CA certificates.</a:t>
            </a:r>
          </a:p>
          <a:p/>
          <a:p>
            <a:r>
              <a:t>TRANSITION:</a:t>
            </a:r>
          </a:p>
          <a:p>
            <a:r>
              <a:t>   Now that everyone has Claude Code installed, let's talk about how it actually works under the hood.</a:t>
            </a:r>
          </a:p>
        </p:txBody>
      </p:sp>
      <p:sp>
        <p:nvSpPr>
          <p:cNvPr id="4" name="Slide Number Placeholder 3"/>
          <p:cNvSpPr>
            <a:spLocks noGrp="1"/>
          </p:cNvSpPr>
          <p:nvPr>
            <p:ph type="sldNum" idx="5" sz="quarter"/>
          </p:nvPr>
        </p:nvSpPr>
        <p:spPr/>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This is the most important section of the day</a:t>
            </a:r>
          </a:p>
          <a:p>
            <a:r>
              <a:t>   * Understanding the agentic loop changes how you interact with Claude</a:t>
            </a:r>
          </a:p>
          <a:p>
            <a:r>
              <a:t>   * This is not just theory - it's the mental model you need to be effective</a:t>
            </a:r>
          </a:p>
          <a:p/>
          <a:p>
            <a:r>
              <a:t>TRANSITION:</a:t>
            </a:r>
          </a:p>
          <a:p>
            <a:r>
              <a:t>   Let me introduce you to the core concept that makes Claude Code powerful.</a:t>
            </a:r>
          </a:p>
        </p:txBody>
      </p:sp>
      <p:sp>
        <p:nvSpPr>
          <p:cNvPr id="4" name="Slide Number Placeholder 3"/>
          <p:cNvSpPr>
            <a:spLocks noGrp="1"/>
          </p:cNvSpPr>
          <p:nvPr>
            <p:ph type="sldNum" idx="5" sz="quarter"/>
          </p:nvPr>
        </p:nvSpPr>
        <p:spPr/>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OPEN WITH:</a:t>
            </a:r>
          </a:p>
          <a:p>
            <a:r>
              <a:t>   Claude Code doesn't just execute commands - it thinks. Here's how.</a:t>
            </a:r>
          </a:p>
          <a:p/>
          <a:p>
            <a:r>
              <a:t>KEY POINTS:</a:t>
            </a:r>
          </a:p>
          <a:p>
            <a:r>
              <a:t>   * The agentic loop is how Claude approaches every task you give it</a:t>
            </a:r>
          </a:p>
          <a:p>
            <a:r>
              <a:t>   * It's a five-stage process: Read, Analyze, Plan, Execute, Verify</a:t>
            </a:r>
          </a:p>
          <a:p>
            <a:r>
              <a:t>   * This happens automatically - you don't trigger each stage</a:t>
            </a:r>
          </a:p>
          <a:p>
            <a:r>
              <a:t>   * Understanding this loop helps you write better prompts and anticipate Claude's actions</a:t>
            </a:r>
          </a:p>
          <a:p>
            <a:r>
              <a:t>   * Each stage has a specific purpose and happens in sequence</a:t>
            </a:r>
          </a:p>
          <a:p>
            <a:r>
              <a:t>   * If verification fails, Claude loops back to Read and tries again</a:t>
            </a:r>
          </a:p>
          <a:p/>
          <a:p>
            <a:r>
              <a:t>REAL-WORLD EXAMPLE:</a:t>
            </a:r>
          </a:p>
          <a:p>
            <a:r>
              <a:t>   When you say 'fix the bug in auth.py', Claude doesn't just edit the file. It reads the file, analyzes the code, plans what changes to make, executes them, and then verifies they work.</a:t>
            </a:r>
          </a:p>
          <a:p/>
          <a:p>
            <a:r>
              <a:t>TRANSITION:</a:t>
            </a:r>
          </a:p>
          <a:p>
            <a:r>
              <a:t>   Let's break down each stage in detail, starting with Read.</a:t>
            </a:r>
          </a:p>
        </p:txBody>
      </p:sp>
      <p:sp>
        <p:nvSpPr>
          <p:cNvPr id="4" name="Slide Number Placeholder 3"/>
          <p:cNvSpPr>
            <a:spLocks noGrp="1"/>
          </p:cNvSpPr>
          <p:nvPr>
            <p:ph type="sldNum" idx="5" sz="quarter"/>
          </p:nvPr>
        </p:nvSpPr>
        <p:spPr/>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Read stage is reconnaissance - Claude is gathering information</a:t>
            </a:r>
          </a:p>
          <a:p>
            <a:r>
              <a:t>   * It doesn't read everything - it's smart about what's relevant to your request</a:t>
            </a:r>
          </a:p>
          <a:p>
            <a:r>
              <a:t>   * If you ask about auth, Claude reads auth.py and related files, not your entire codebase</a:t>
            </a:r>
          </a:p>
          <a:p>
            <a:r>
              <a:t>   * File structure reading is fast - it's scanning directories, not reading every file</a:t>
            </a:r>
          </a:p>
          <a:p>
            <a:r>
              <a:t>   * The .claudeignore file is critical here - it prevents Claude from wasting time on build artifacts</a:t>
            </a:r>
          </a:p>
          <a:p>
            <a:r>
              <a:t>   * Claude builds a mental model during this stage - understanding how pieces connect</a:t>
            </a:r>
          </a:p>
          <a:p/>
          <a:p>
            <a:r>
              <a:t>REAL-WORLD EXAMPLE:</a:t>
            </a:r>
          </a:p>
          <a:p>
            <a:r>
              <a:t>   In a typical Express.js app, if you ask about routes, Claude will read the routes directory, the main server file, and possibly middleware - but not your test files or node_modules.</a:t>
            </a:r>
          </a:p>
          <a:p/>
          <a:p>
            <a:r>
              <a:t>TRANSITION:</a:t>
            </a:r>
          </a:p>
          <a:p>
            <a:r>
              <a:t>   Once Claude has read the relevant code, it moves to analysis.</a:t>
            </a:r>
          </a:p>
        </p:txBody>
      </p:sp>
      <p:sp>
        <p:nvSpPr>
          <p:cNvPr id="4" name="Slide Number Placeholder 3"/>
          <p:cNvSpPr>
            <a:spLocks noGrp="1"/>
          </p:cNvSpPr>
          <p:nvPr>
            <p:ph type="sldNum" idx="5" sz="quarter"/>
          </p:nvPr>
        </p:nvSpPr>
        <p:spPr/>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Analysis is where Claude thinks about what needs to happen</a:t>
            </a:r>
          </a:p>
          <a:p>
            <a:r>
              <a:t>   * It's identifying not just what file to change, but how changes will ripple through the system</a:t>
            </a:r>
          </a:p>
          <a:p>
            <a:r>
              <a:t>   * Claude considers dependencies - if I change this function signature, what else breaks?</a:t>
            </a:r>
          </a:p>
          <a:p>
            <a:r>
              <a:t>   * Edge case consideration happens here - what could go wrong with this change?</a:t>
            </a:r>
          </a:p>
          <a:p>
            <a:r>
              <a:t>   * Scope determination is important - is this a small fix or does it require refactoring?</a:t>
            </a:r>
          </a:p>
          <a:p>
            <a:r>
              <a:t>   * You might see Claude asking clarifying questions during this stage</a:t>
            </a:r>
          </a:p>
          <a:p/>
          <a:p>
            <a:r>
              <a:t>REAL-WORLD EXAMPLE:</a:t>
            </a:r>
          </a:p>
          <a:p>
            <a:r>
              <a:t>   If you ask Claude to 'make the API endpoint async', it analyzes: which endpoint? What's calling it? Are there tests? What error handling exists? Should response format change?</a:t>
            </a:r>
          </a:p>
          <a:p/>
          <a:p>
            <a:r>
              <a:t>TRANSITION:</a:t>
            </a:r>
          </a:p>
          <a:p>
            <a:r>
              <a:t>   After analysis comes planning.</a:t>
            </a:r>
          </a:p>
        </p:txBody>
      </p:sp>
      <p:sp>
        <p:nvSpPr>
          <p:cNvPr id="4" name="Slide Number Placeholder 3"/>
          <p:cNvSpPr>
            <a:spLocks noGrp="1"/>
          </p:cNvSpPr>
          <p:nvPr>
            <p:ph type="sldNum" idx="5" sz="quarter"/>
          </p:nvPr>
        </p:nvSpPr>
        <p:spPr/>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Planning is where Claude decides the sequence of operations</a:t>
            </a:r>
          </a:p>
          <a:p>
            <a:r>
              <a:t>   * Order matters - Claude needs to read before writing, understand before modifying</a:t>
            </a:r>
          </a:p>
          <a:p>
            <a:r>
              <a:t>   * Risk assessment happens here - Claude evaluates whether changes are safe</a:t>
            </a:r>
          </a:p>
          <a:p>
            <a:r>
              <a:t>   * If Claude needs more information, it asks before executing anything</a:t>
            </a:r>
          </a:p>
          <a:p>
            <a:r>
              <a:t>   * The plan might be: read test file, read implementation, modify implementation, run tests</a:t>
            </a:r>
          </a:p>
          <a:p>
            <a:r>
              <a:t>   * You don't see the plan explicitly, but you see it reflected in Claude's tool use</a:t>
            </a:r>
          </a:p>
          <a:p/>
          <a:p>
            <a:r>
              <a:t>REAL-WORLD EXAMPLE:</a:t>
            </a:r>
          </a:p>
          <a:p>
            <a:r>
              <a:t>   For 'add authentication to this endpoint', Claude plans: read endpoint code, read existing auth middleware, understand the pattern, apply middleware to endpoint, update tests.</a:t>
            </a:r>
          </a:p>
          <a:p/>
          <a:p>
            <a:r>
              <a:t>TRANSITION:</a:t>
            </a:r>
          </a:p>
          <a:p>
            <a:r>
              <a:t>   Now Claude executes the plan.</a:t>
            </a:r>
          </a:p>
        </p:txBody>
      </p:sp>
      <p:sp>
        <p:nvSpPr>
          <p:cNvPr id="4" name="Slide Number Placeholder 3"/>
          <p:cNvSpPr>
            <a:spLocks noGrp="1"/>
          </p:cNvSpPr>
          <p:nvPr>
            <p:ph type="sldNum" idx="5" sz="quarter"/>
          </p:nvPr>
        </p:nvSpPr>
        <p:spPr/>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Execute is where Claude takes action - this is where changes happen</a:t>
            </a:r>
          </a:p>
          <a:p>
            <a:r>
              <a:t>   * Tool use is visible - you see Claude calling Read, Write, Bash, etc.</a:t>
            </a:r>
          </a:p>
          <a:p>
            <a:r>
              <a:t>   * Each tool call is atomic - one specific action</a:t>
            </a:r>
          </a:p>
          <a:p>
            <a:r>
              <a:t>   * Claude can create new files, not just modify existing ones</a:t>
            </a:r>
          </a:p>
          <a:p>
            <a:r>
              <a:t>   * If dependencies are needed, Claude can run npm install or pip install</a:t>
            </a:r>
          </a:p>
          <a:p>
            <a:r>
              <a:t>   * Execution follows the plan from stage 3 - you'll see a logical sequence</a:t>
            </a:r>
          </a:p>
          <a:p/>
          <a:p>
            <a:r>
              <a:t>REAL-WORLD EXAMPLE:</a:t>
            </a:r>
          </a:p>
          <a:p>
            <a:r>
              <a:t>   You'll see tool calls like: Read('auth.py'), Read('middleware.py'), Write('auth.py', &lt;new content&gt;), Bash('pytest tests/test_auth.py')</a:t>
            </a:r>
          </a:p>
          <a:p/>
          <a:p>
            <a:r>
              <a:t>TRANSITION:</a:t>
            </a:r>
          </a:p>
          <a:p>
            <a:r>
              <a:t>   After execution, Claude doesn't just stop - it verifies the changes worked.</a:t>
            </a:r>
          </a:p>
        </p:txBody>
      </p:sp>
      <p:sp>
        <p:nvSpPr>
          <p:cNvPr id="4" name="Slide Number Placeholder 3"/>
          <p:cNvSpPr>
            <a:spLocks noGrp="1"/>
          </p:cNvSpPr>
          <p:nvPr>
            <p:ph type="sldNum" idx="5" sz="quarter"/>
          </p:nvPr>
        </p:nvSpPr>
        <p:spPr/>
      </p:sp>
    </p:spTree>
  </p:cSld>
  <p:clrMapOvr>
    <a:masterClrMapping/>
  </p:clrMapOvr>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Verify is quality control - Claude checks its own work</a:t>
            </a:r>
          </a:p>
          <a:p>
            <a:r>
              <a:t>   * If tests exist, Claude runs them to confirm nothing broke</a:t>
            </a:r>
          </a:p>
          <a:p>
            <a:r>
              <a:t>   * Compilation check for compiled languages - does it build?</a:t>
            </a:r>
          </a:p>
          <a:p>
            <a:r>
              <a:t>   * Claude reviews error output and can fix issues automatically</a:t>
            </a:r>
          </a:p>
          <a:p>
            <a:r>
              <a:t>   * If verification fails, Claude loops back to Read stage and tries again</a:t>
            </a:r>
          </a:p>
          <a:p>
            <a:r>
              <a:t>   * This is what makes Claude agentic - it doesn't just execute, it validates</a:t>
            </a:r>
          </a:p>
          <a:p/>
          <a:p>
            <a:r>
              <a:t>REAL-WORLD EXAMPLE:</a:t>
            </a:r>
          </a:p>
          <a:p>
            <a:r>
              <a:t>   After modifying a Python function, Claude runs pytest. If tests fail, Claude reads the failure, analyzes what went wrong, plans a fix, executes it, and verifies again.</a:t>
            </a:r>
          </a:p>
          <a:p/>
          <a:p>
            <a:r>
              <a:t>TRANSITION:</a:t>
            </a:r>
          </a:p>
          <a:p>
            <a:r>
              <a:t>   Let's watch the agentic loop in action with a real task.</a:t>
            </a:r>
          </a:p>
        </p:txBody>
      </p:sp>
      <p:sp>
        <p:nvSpPr>
          <p:cNvPr id="4" name="Slide Number Placeholder 3"/>
          <p:cNvSpPr>
            <a:spLocks noGrp="1"/>
          </p:cNvSpPr>
          <p:nvPr>
            <p:ph type="sldNum" idx="5" sz="quarter"/>
          </p:nvPr>
        </p:nvSpPr>
        <p:spPr/>
      </p:sp>
    </p:spTree>
  </p:cSld>
  <p:clrMapOvr>
    <a:masterClrMapping/>
  </p:clrMapOvr>
</p:notes>
</file>

<file path=ppt/notesSlides/notesSlide1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minutes</a:t>
            </a:r>
          </a:p>
          <a:p/>
          <a:p>
            <a:r>
              <a:t>KEY POINTS:</a:t>
            </a:r>
          </a:p>
          <a:p>
            <a:r>
              <a:t>   * Run: claude "add input validation to the createUser function"</a:t>
            </a:r>
          </a:p>
          <a:p>
            <a:r>
              <a:t>   * Point out READ stage: watch Claude read the relevant files</a:t>
            </a:r>
          </a:p>
          <a:p>
            <a:r>
              <a:t>   * Point out ANALYZE: Claude explains what validation is needed</a:t>
            </a:r>
          </a:p>
          <a:p>
            <a:r>
              <a:t>   * Point out PLAN: Claude describes what changes it will make</a:t>
            </a:r>
          </a:p>
          <a:p>
            <a:r>
              <a:t>   * Point out EXECUTE: Watch the Write tool calls</a:t>
            </a:r>
          </a:p>
          <a:p>
            <a:r>
              <a:t>   * Point out VERIFY: Claude runs tests or checks the code</a:t>
            </a:r>
          </a:p>
          <a:p>
            <a:r>
              <a:t>   * If Claude loops back, point that out - show how it self-corrects</a:t>
            </a:r>
          </a:p>
          <a:p/>
          <a:p>
            <a:r>
              <a:t>REAL-WORLD EXAMPLE:</a:t>
            </a:r>
          </a:p>
          <a:p>
            <a:r>
              <a:t>   Notice how you didn't tell Claude HOW to add validation - just WHAT to do. The agentic loop figured out the how.</a:t>
            </a:r>
          </a:p>
          <a:p/>
          <a:p>
            <a:r>
              <a:t>DEMO:</a:t>
            </a:r>
          </a:p>
          <a:p>
            <a:r>
              <a:t>   Give Claude a task that requires multiple stages and point out each stage as it happens</a:t>
            </a:r>
          </a:p>
          <a:p/>
          <a:p>
            <a:r>
              <a:t>TRANSITION:</a:t>
            </a:r>
          </a:p>
          <a:p>
            <a:r>
              <a:t>   Now that you understand how Claude thinks, let's talk about how to configure it for YOUR project.</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KEY POINTS:</a:t>
            </a:r>
          </a:p>
          <a:p>
            <a:r>
              <a:t>   * Morning focuses on fundamentals - installation, understanding how Claude thinks, and project configuration</a:t>
            </a:r>
          </a:p>
          <a:p>
            <a:r>
              <a:t>   * The Agentic Loop section is critical - this is the mental model you need to work effectively with Claude</a:t>
            </a:r>
          </a:p>
          <a:p>
            <a:r>
              <a:t>   * First lab will get everyone's environment set up and working on real code</a:t>
            </a:r>
          </a:p>
          <a:p>
            <a:r>
              <a:t>   * Afternoon covers advanced features - commands, security, Git integration, and real workflows</a:t>
            </a:r>
          </a:p>
          <a:p>
            <a:r>
              <a:t>   * Second lab is a realistic debugging and development scenario</a:t>
            </a:r>
          </a:p>
          <a:p>
            <a:r>
              <a:t>   * We have two 15-minute breaks scheduled, but feel free to stretch or grab coffee anytime</a:t>
            </a:r>
          </a:p>
          <a:p/>
          <a:p>
            <a:r>
              <a:t>TRANSITION:</a:t>
            </a:r>
          </a:p>
          <a:p>
            <a:r>
              <a:t>   Before we dive in, let's talk about what you'll be able to do by the end of today.</a:t>
            </a:r>
          </a:p>
        </p:txBody>
      </p:sp>
      <p:sp>
        <p:nvSpPr>
          <p:cNvPr id="4" name="Slide Number Placeholder 3"/>
          <p:cNvSpPr>
            <a:spLocks noGrp="1"/>
          </p:cNvSpPr>
          <p:nvPr>
            <p:ph type="sldNum" idx="5" sz="quarter"/>
          </p:nvPr>
        </p:nvSpPr>
        <p:spPr/>
      </p:sp>
    </p:spTree>
  </p:cSld>
  <p:clrMapOvr>
    <a:masterClrMapping/>
  </p:clrMapOvr>
</p:notes>
</file>

<file path=ppt/notesSlides/notesSlide2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CLAUDE.md is how you teach Claude about your specific project</a:t>
            </a:r>
          </a:p>
          <a:p>
            <a:r>
              <a:t>   * This is one of the most powerful features of Claude Code</a:t>
            </a:r>
          </a:p>
          <a:p>
            <a:r>
              <a:t>   * A good CLAUDE.md makes Claude 10x more effective</a:t>
            </a:r>
          </a:p>
          <a:p/>
          <a:p>
            <a:r>
              <a:t>TRANSITION:</a:t>
            </a:r>
          </a:p>
          <a:p>
            <a:r>
              <a:t>   Let's start with what CLAUDE.md actually is.</a:t>
            </a:r>
          </a:p>
        </p:txBody>
      </p:sp>
      <p:sp>
        <p:nvSpPr>
          <p:cNvPr id="4" name="Slide Number Placeholder 3"/>
          <p:cNvSpPr>
            <a:spLocks noGrp="1"/>
          </p:cNvSpPr>
          <p:nvPr>
            <p:ph type="sldNum" idx="5" sz="quarter"/>
          </p:nvPr>
        </p:nvSpPr>
        <p:spPr/>
      </p:sp>
    </p:spTree>
  </p:cSld>
  <p:clrMapOvr>
    <a:masterClrMapping/>
  </p:clrMapOvr>
</p:notes>
</file>

<file path=ppt/notesSlides/notesSlide2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CLAUDE.md is a markdown file at your project root</a:t>
            </a:r>
          </a:p>
          <a:p>
            <a:r>
              <a:t>   * It contains instructions that Claude reads at the start of every conversation</a:t>
            </a:r>
          </a:p>
          <a:p>
            <a:r>
              <a:t>   * Think of it as onboarding documentation for an AI teammate</a:t>
            </a:r>
          </a:p>
          <a:p>
            <a:r>
              <a:t>   * You describe your tech stack, coding standards, testing requirements, architecture</a:t>
            </a:r>
          </a:p>
          <a:p>
            <a:r>
              <a:t>   * It's version controlled with your code - the whole team shares it</a:t>
            </a:r>
          </a:p>
          <a:p>
            <a:r>
              <a:t>   * Good CLAUDE.md means Claude makes changes that match your conventions</a:t>
            </a:r>
          </a:p>
          <a:p/>
          <a:p>
            <a:r>
              <a:t>REAL-WORLD EXAMPLE:</a:t>
            </a:r>
          </a:p>
          <a:p>
            <a:r>
              <a:t>   Without CLAUDE.md, Claude might use single quotes when your team uses double quotes, or write class components when you prefer functional. With CLAUDE.md, Claude follows your standards.</a:t>
            </a:r>
          </a:p>
          <a:p/>
          <a:p>
            <a:r>
              <a:t>TRANSITION:</a:t>
            </a:r>
          </a:p>
          <a:p>
            <a:r>
              <a:t>   What should you actually put in CLAUDE.md?</a:t>
            </a:r>
          </a:p>
        </p:txBody>
      </p:sp>
      <p:sp>
        <p:nvSpPr>
          <p:cNvPr id="4" name="Slide Number Placeholder 3"/>
          <p:cNvSpPr>
            <a:spLocks noGrp="1"/>
          </p:cNvSpPr>
          <p:nvPr>
            <p:ph type="sldNum" idx="5" sz="quarter"/>
          </p:nvPr>
        </p:nvSpPr>
        <p:spPr/>
      </p:sp>
    </p:spTree>
  </p:cSld>
  <p:clrMapOvr>
    <a:masterClrMapping/>
  </p:clrMapOvr>
</p:notes>
</file>

<file path=ppt/notesSlides/notesSlide2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Start with a high-level overview - what does this project do?</a:t>
            </a:r>
          </a:p>
          <a:p>
            <a:r>
              <a:t>   * List your tech stack with versions - Python 3.11, not just Python</a:t>
            </a:r>
          </a:p>
          <a:p>
            <a:r>
              <a:t>   * Coding standards: formatting rules, naming conventions, architectural patterns</a:t>
            </a:r>
          </a:p>
          <a:p>
            <a:r>
              <a:t>   * Testing requirements: when to write tests, what framework, coverage expectations</a:t>
            </a:r>
          </a:p>
          <a:p>
            <a:r>
              <a:t>   * File structure: explain what goes where, especially if it's non-standard</a:t>
            </a:r>
          </a:p>
          <a:p>
            <a:r>
              <a:t>   * Common workflows: how to run tests, start dev server, build for production</a:t>
            </a:r>
          </a:p>
          <a:p>
            <a:r>
              <a:t>   * Don't write a novel - aim for 50-200 lines, concise and scannable</a:t>
            </a:r>
          </a:p>
          <a:p/>
          <a:p>
            <a:r>
              <a:t>REAL-WORLD EXAMPLE:</a:t>
            </a:r>
          </a:p>
          <a:p>
            <a:r>
              <a:t>   If you use dependency injection, explain it in CLAUDE.md. If tests go in a specific structure, document it. These conventions aren't obvious to an AI.</a:t>
            </a:r>
          </a:p>
          <a:p/>
          <a:p>
            <a:r>
              <a:t>TRANSITION:</a:t>
            </a:r>
          </a:p>
          <a:p>
            <a:r>
              <a:t>   Here's what a real CLAUDE.md looks like.</a:t>
            </a:r>
          </a:p>
        </p:txBody>
      </p:sp>
      <p:sp>
        <p:nvSpPr>
          <p:cNvPr id="4" name="Slide Number Placeholder 3"/>
          <p:cNvSpPr>
            <a:spLocks noGrp="1"/>
          </p:cNvSpPr>
          <p:nvPr>
            <p:ph type="sldNum" idx="5" sz="quarter"/>
          </p:nvPr>
        </p:nvSpPr>
        <p:spPr/>
      </p:sp>
    </p:spTree>
  </p:cSld>
  <p:clrMapOvr>
    <a:masterClrMapping/>
  </p:clrMapOvr>
</p:notes>
</file>

<file path=ppt/notesSlides/notesSlide2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This is a minimal but effective CLAUDE.md</a:t>
            </a:r>
          </a:p>
          <a:p>
            <a:r>
              <a:t>   * Stack section tells Claude exactly what technologies you're using</a:t>
            </a:r>
          </a:p>
          <a:p>
            <a:r>
              <a:t>   * Rules section sets expectations - tests are mandatory, type hints required</a:t>
            </a:r>
          </a:p>
          <a:p>
            <a:r>
              <a:t>   * Structure section explains the non-standard directory layout</a:t>
            </a:r>
          </a:p>
          <a:p>
            <a:r>
              <a:t>   * Notice it's concise - Claude can read and understand this in seconds</a:t>
            </a:r>
          </a:p>
          <a:p>
            <a:r>
              <a:t>   * You can expand this with API patterns, error handling conventions, etc.</a:t>
            </a:r>
          </a:p>
          <a:p/>
          <a:p>
            <a:r>
              <a:t>REAL-WORLD EXAMPLE:</a:t>
            </a:r>
          </a:p>
          <a:p>
            <a:r>
              <a:t>   With this CLAUDE.md, when you ask Claude to create a new endpoint, it will automatically add type hints, write tests, and put files in the correct directories.</a:t>
            </a:r>
          </a:p>
          <a:p/>
          <a:p>
            <a:r>
              <a:t>TRANSITION:</a:t>
            </a:r>
          </a:p>
          <a:p>
            <a:r>
              <a:t>   CLAUDE.md can exist at multiple levels in your project.</a:t>
            </a:r>
          </a:p>
        </p:txBody>
      </p:sp>
      <p:sp>
        <p:nvSpPr>
          <p:cNvPr id="4" name="Slide Number Placeholder 3"/>
          <p:cNvSpPr>
            <a:spLocks noGrp="1"/>
          </p:cNvSpPr>
          <p:nvPr>
            <p:ph type="sldNum" idx="5" sz="quarter"/>
          </p:nvPr>
        </p:nvSpPr>
        <p:spPr/>
      </p:sp>
    </p:spTree>
  </p:cSld>
  <p:clrMapOvr>
    <a:masterClrMapping/>
  </p:clrMapOvr>
</p:notes>
</file>

<file path=ppt/notesSlides/notesSlide2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You can have a CLAUDE.md at project root and in subdirectories</a:t>
            </a:r>
          </a:p>
          <a:p>
            <a:r>
              <a:t>   * Project-level CLAUDE.md sets defaults for everything</a:t>
            </a:r>
          </a:p>
          <a:p>
            <a:r>
              <a:t>   * Directory-level CLAUDE.md overrides or extends the project settings</a:t>
            </a:r>
          </a:p>
          <a:p>
            <a:r>
              <a:t>   * Useful for modules with different conventions - maybe your API and frontend have different styles</a:t>
            </a:r>
          </a:p>
          <a:p>
            <a:r>
              <a:t>   * Claude reads both - project-level first, then directory-level</a:t>
            </a:r>
          </a:p>
          <a:p>
            <a:r>
              <a:t>   * Don't overuse this - usually one project-level CLAUDE.md is enough</a:t>
            </a:r>
          </a:p>
          <a:p/>
          <a:p>
            <a:r>
              <a:t>REAL-WORLD EXAMPLE:</a:t>
            </a:r>
          </a:p>
          <a:p>
            <a:r>
              <a:t>   You might have project-level CLAUDE.md saying 'use TypeScript' but a legacy/ directory CLAUDE.md saying 'this directory is vanilla JavaScript, don't convert'.</a:t>
            </a:r>
          </a:p>
          <a:p/>
          <a:p>
            <a:r>
              <a:t>TRANSITION:</a:t>
            </a:r>
          </a:p>
          <a:p>
            <a:r>
              <a:t>   Let's create a CLAUDE.md file using the /init command.</a:t>
            </a:r>
          </a:p>
        </p:txBody>
      </p:sp>
      <p:sp>
        <p:nvSpPr>
          <p:cNvPr id="4" name="Slide Number Placeholder 3"/>
          <p:cNvSpPr>
            <a:spLocks noGrp="1"/>
          </p:cNvSpPr>
          <p:nvPr>
            <p:ph type="sldNum" idx="5" sz="quarter"/>
          </p:nvPr>
        </p:nvSpPr>
        <p:spPr/>
      </p:sp>
    </p:spTree>
  </p:cSld>
  <p:clrMapOvr>
    <a:masterClrMapping/>
  </p:clrMapOvr>
</p:notes>
</file>

<file path=ppt/notesSlides/notesSlide2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Navigate to a project directory</a:t>
            </a:r>
          </a:p>
          <a:p>
            <a:r>
              <a:t>   * Run the /init command</a:t>
            </a:r>
          </a:p>
          <a:p>
            <a:r>
              <a:t>   * Claude analyzes your project and generates a CLAUDE.md</a:t>
            </a:r>
          </a:p>
          <a:p>
            <a:r>
              <a:t>   * Show the generated file - it detects your tech stack automatically</a:t>
            </a:r>
          </a:p>
          <a:p>
            <a:r>
              <a:t>   * Point out sections: tech stack, file structure, detected patterns</a:t>
            </a:r>
          </a:p>
          <a:p>
            <a:r>
              <a:t>   * Edit the CLAUDE.md to add team-specific rules</a:t>
            </a:r>
          </a:p>
          <a:p>
            <a:r>
              <a:t>   * Add: 'Always write docstrings' or 'Use async/await for all I/O'</a:t>
            </a:r>
          </a:p>
          <a:p>
            <a:r>
              <a:t>   * Save the file and commit it to version control</a:t>
            </a:r>
          </a:p>
          <a:p/>
          <a:p>
            <a:r>
              <a:t>REAL-WORLD EXAMPLE:</a:t>
            </a:r>
          </a:p>
          <a:p>
            <a:r>
              <a:t>   /init is great for bootstrapping, but you'll want to customize the generated CLAUDE.md to match your team's specific conventions.</a:t>
            </a:r>
          </a:p>
          <a:p/>
          <a:p>
            <a:r>
              <a:t>DEMO:</a:t>
            </a:r>
          </a:p>
          <a:p>
            <a:r>
              <a:t>   Run /init in a real project and show the generated CLAUDE.md</a:t>
            </a:r>
          </a:p>
          <a:p/>
          <a:p>
            <a:r>
              <a:t>TRANSITION:</a:t>
            </a:r>
          </a:p>
          <a:p>
            <a:r>
              <a:t>   Now let's talk about how to give Claude the right context using @ mentions.</a:t>
            </a:r>
          </a:p>
        </p:txBody>
      </p:sp>
      <p:sp>
        <p:nvSpPr>
          <p:cNvPr id="4" name="Slide Number Placeholder 3"/>
          <p:cNvSpPr>
            <a:spLocks noGrp="1"/>
          </p:cNvSpPr>
          <p:nvPr>
            <p:ph type="sldNum" idx="5" sz="quarter"/>
          </p:nvPr>
        </p:nvSpPr>
        <p:spPr/>
      </p:sp>
    </p:spTree>
  </p:cSld>
  <p:clrMapOvr>
    <a:masterClrMapping/>
  </p:clrMapOvr>
</p:notes>
</file>

<file path=ppt/notesSlides/notesSlide2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Context is everything for AI - garbage in, garbage out</a:t>
            </a:r>
          </a:p>
          <a:p>
            <a:r>
              <a:t>   * @ mentions are how you explicitly provide context to Claude</a:t>
            </a:r>
          </a:p>
          <a:p>
            <a:r>
              <a:t>   * This section teaches you to be precise and efficient</a:t>
            </a:r>
          </a:p>
          <a:p/>
          <a:p>
            <a:r>
              <a:t>TRANSITION:</a:t>
            </a:r>
          </a:p>
          <a:p>
            <a:r>
              <a:t>   Here's what @ mentions are and why they matter.</a:t>
            </a:r>
          </a:p>
        </p:txBody>
      </p:sp>
      <p:sp>
        <p:nvSpPr>
          <p:cNvPr id="4" name="Slide Number Placeholder 3"/>
          <p:cNvSpPr>
            <a:spLocks noGrp="1"/>
          </p:cNvSpPr>
          <p:nvPr>
            <p:ph type="sldNum" idx="5" sz="quarter"/>
          </p:nvPr>
        </p:nvSpPr>
        <p:spPr/>
      </p:sp>
    </p:spTree>
  </p:cSld>
  <p:clrMapOvr>
    <a:masterClrMapping/>
  </p:clrMapOvr>
</p:notes>
</file>

<file path=ppt/notesSlides/notesSlide2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 mentions let you explicitly tell Claude what to look at</a:t>
            </a:r>
          </a:p>
          <a:p>
            <a:r>
              <a:t>   * Syntax is simple: @filename, @directory/, @url, @git:reference</a:t>
            </a:r>
          </a:p>
          <a:p>
            <a:r>
              <a:t>   * Claude prioritizes @ mentioned context over auto-discovery</a:t>
            </a:r>
          </a:p>
          <a:p>
            <a:r>
              <a:t>   * This is how you guide Claude's attention to specific areas</a:t>
            </a:r>
          </a:p>
          <a:p>
            <a:r>
              <a:t>   * Especially useful in large codebases where auto-discovery might miss things</a:t>
            </a:r>
          </a:p>
          <a:p>
            <a:r>
              <a:t>   * Think of @ mentions as pointing - you're saying 'look here'</a:t>
            </a:r>
          </a:p>
          <a:p/>
          <a:p>
            <a:r>
              <a:t>REAL-WORLD EXAMPLE:</a:t>
            </a:r>
          </a:p>
          <a:p>
            <a:r>
              <a:t>   Instead of 'fix the auth bug', say 'fix the bug in @src/auth/login.py'. Claude immediately focuses on that file.</a:t>
            </a:r>
          </a:p>
          <a:p/>
          <a:p>
            <a:r>
              <a:t>TRANSITION:</a:t>
            </a:r>
          </a:p>
          <a:p>
            <a:r>
              <a:t>   Let's look at the different types of @ mentions you can use.</a:t>
            </a:r>
          </a:p>
        </p:txBody>
      </p:sp>
      <p:sp>
        <p:nvSpPr>
          <p:cNvPr id="4" name="Slide Number Placeholder 3"/>
          <p:cNvSpPr>
            <a:spLocks noGrp="1"/>
          </p:cNvSpPr>
          <p:nvPr>
            <p:ph type="sldNum" idx="5" sz="quarter"/>
          </p:nvPr>
        </p:nvSpPr>
        <p:spPr/>
      </p:sp>
    </p:spTree>
  </p:cSld>
  <p:clrMapOvr>
    <a:masterClrMapping/>
  </p:clrMapOvr>
</p:notes>
</file>

<file path=ppt/notesSlides/notesSlide2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File mentions are most common - @auth.py, @package.json</a:t>
            </a:r>
          </a:p>
          <a:p>
            <a:r>
              <a:t>   * Directory mentions include all files in that directory - use carefully</a:t>
            </a:r>
          </a:p>
          <a:p>
            <a:r>
              <a:t>   * URL mentions are powerful - reference API docs, blog posts, specifications</a:t>
            </a:r>
          </a:p>
          <a:p>
            <a:r>
              <a:t>   * Git commit mentions let Claude see what changed in a specific commit</a:t>
            </a:r>
          </a:p>
          <a:p>
            <a:r>
              <a:t>   * Git diff mentions are great for PR reviews - @git:main..feature-branch</a:t>
            </a:r>
          </a:p>
          <a:p>
            <a:r>
              <a:t>   * You can combine multiple @ mentions in one prompt</a:t>
            </a:r>
          </a:p>
          <a:p/>
          <a:p>
            <a:r>
              <a:t>REAL-WORLD EXAMPLE:</a:t>
            </a:r>
          </a:p>
          <a:p>
            <a:r>
              <a:t>   claude 'implement the pattern from @https://fastapi.tiangolo.com/tutorial/security/ in @src/api/auth.py'</a:t>
            </a:r>
          </a:p>
          <a:p/>
          <a:p>
            <a:r>
              <a:t>TRANSITION:</a:t>
            </a:r>
          </a:p>
          <a:p>
            <a:r>
              <a:t>   There's a right way and wrong way to use @ mentions for context.</a:t>
            </a:r>
          </a:p>
        </p:txBody>
      </p:sp>
      <p:sp>
        <p:nvSpPr>
          <p:cNvPr id="4" name="Slide Number Placeholder 3"/>
          <p:cNvSpPr>
            <a:spLocks noGrp="1"/>
          </p:cNvSpPr>
          <p:nvPr>
            <p:ph type="sldNum" idx="5" sz="quarter"/>
          </p:nvPr>
        </p:nvSpPr>
        <p:spPr/>
      </p:sp>
    </p:spTree>
  </p:cSld>
  <p:clrMapOvr>
    <a:masterClrMapping/>
  </p:clrMapOvr>
</p:notes>
</file>

<file path=ppt/notesSlides/notesSlide2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Good context is specific and relevant - only what Claude needs for this task</a:t>
            </a:r>
          </a:p>
          <a:p>
            <a:r>
              <a:t>   * Bad context is throwing everything at Claude hoping something sticks</a:t>
            </a:r>
          </a:p>
          <a:p>
            <a:r>
              <a:t>   * Don't @mention your entire codebase unless you really need to</a:t>
            </a:r>
          </a:p>
          <a:p>
            <a:r>
              <a:t>   * More context isn't always better - it can actually hurt by adding noise</a:t>
            </a:r>
          </a:p>
          <a:p>
            <a:r>
              <a:t>   * Each @ mention uses tokens - be economical</a:t>
            </a:r>
          </a:p>
          <a:p>
            <a:r>
              <a:t>   * If you need to reference many files, consider if your task is too broad</a:t>
            </a:r>
          </a:p>
          <a:p/>
          <a:p>
            <a:r>
              <a:t>REAL-WORLD EXAMPLE:</a:t>
            </a:r>
          </a:p>
          <a:p>
            <a:r>
              <a:t>   For 'fix login bug', mention @login.py and maybe @auth.py. Don't mention your entire src/ directory.</a:t>
            </a:r>
          </a:p>
          <a:p/>
          <a:p>
            <a:r>
              <a:t>TRANSITION:</a:t>
            </a:r>
          </a:p>
          <a:p>
            <a:r>
              <a:t>   Here are some real-world examples of effective @ mention usage.</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These are concrete, practical skills you'll leave with today</a:t>
            </a:r>
          </a:p>
          <a:p>
            <a:r>
              <a:t>   * Installation is straightforward, but we'll cover common issues</a:t>
            </a:r>
          </a:p>
          <a:p>
            <a:r>
              <a:t>   * Understanding the agentic loop is what separates good Claude users from great ones</a:t>
            </a:r>
          </a:p>
          <a:p>
            <a:r>
              <a:t>   * CLAUDE.md is how you teach Claude about YOUR specific project</a:t>
            </a:r>
          </a:p>
          <a:p>
            <a:r>
              <a:t>   * Context management is about getting better results with less token usage</a:t>
            </a:r>
          </a:p>
          <a:p>
            <a:r>
              <a:t>   * Security is non-negotiable - we'll show you how to use Claude safely in production</a:t>
            </a:r>
          </a:p>
          <a:p>
            <a:r>
              <a:t>   * Git integration makes Claude a true development partner, not just a code generator</a:t>
            </a:r>
          </a:p>
          <a:p/>
          <a:p>
            <a:r>
              <a:t>REAL-WORLD EXAMPLE:</a:t>
            </a:r>
          </a:p>
          <a:p>
            <a:r>
              <a:t>   By tomorrow, you should be able to point Claude at a real codebase, have it understand your conventions, and safely make changes that you'd trust in production.</a:t>
            </a:r>
          </a:p>
          <a:p/>
          <a:p>
            <a:r>
              <a:t>TRANSITION:</a:t>
            </a:r>
          </a:p>
          <a:p>
            <a:r>
              <a:t>   First, let's clarify what Claude Code actually is.</a:t>
            </a:r>
          </a:p>
        </p:txBody>
      </p:sp>
      <p:sp>
        <p:nvSpPr>
          <p:cNvPr id="4" name="Slide Number Placeholder 3"/>
          <p:cNvSpPr>
            <a:spLocks noGrp="1"/>
          </p:cNvSpPr>
          <p:nvPr>
            <p:ph type="sldNum" idx="5" sz="quarter"/>
          </p:nvPr>
        </p:nvSpPr>
        <p:spPr/>
      </p:sp>
    </p:spTree>
  </p:cSld>
  <p:clrMapOvr>
    <a:masterClrMapping/>
  </p:clrMapOvr>
</p:notes>
</file>

<file path=ppt/notesSlides/notesSlide3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First example: specific file mention for targeted bugfix</a:t>
            </a:r>
          </a:p>
          <a:p>
            <a:r>
              <a:t>   * Second example: directory mention for broader refactoring across multiple files</a:t>
            </a:r>
          </a:p>
          <a:p>
            <a:r>
              <a:t>   * Third example: Git diff for reviewing all changes in a branch</a:t>
            </a:r>
          </a:p>
          <a:p>
            <a:r>
              <a:t>   * Fourth example: URL mention to reference external documentation</a:t>
            </a:r>
          </a:p>
          <a:p>
            <a:r>
              <a:t>   * Notice how each prompt is clear about what Claude should focus on</a:t>
            </a:r>
          </a:p>
          <a:p>
            <a:r>
              <a:t>   * You can combine approaches: file mention plus URL for pattern reference</a:t>
            </a:r>
          </a:p>
          <a:p/>
          <a:p>
            <a:r>
              <a:t>REAL-WORLD EXAMPLE:</a:t>
            </a:r>
          </a:p>
          <a:p>
            <a:r>
              <a:t>   When implementing a feature based on documentation, always @ mention the docs URL - Claude will follow the spec exactly.</a:t>
            </a:r>
          </a:p>
          <a:p/>
          <a:p>
            <a:r>
              <a:t>TRANSITION:</a:t>
            </a:r>
          </a:p>
          <a:p>
            <a:r>
              <a:t>   Now let's talk about managing context more broadly.</a:t>
            </a:r>
          </a:p>
        </p:txBody>
      </p:sp>
      <p:sp>
        <p:nvSpPr>
          <p:cNvPr id="4" name="Slide Number Placeholder 3"/>
          <p:cNvSpPr>
            <a:spLocks noGrp="1"/>
          </p:cNvSpPr>
          <p:nvPr>
            <p:ph type="sldNum" idx="5" sz="quarter"/>
          </p:nvPr>
        </p:nvSpPr>
        <p:spPr/>
      </p:sp>
    </p:spTree>
  </p:cSld>
  <p:clrMapOvr>
    <a:masterClrMapping/>
  </p:clrMapOvr>
</p:notes>
</file>

<file path=ppt/notesSlides/notesSlide3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Context management is about working efficiently within token limits</a:t>
            </a:r>
          </a:p>
          <a:p>
            <a:r>
              <a:t>   * Understanding what's in context helps you use Claude more effectively</a:t>
            </a:r>
          </a:p>
          <a:p>
            <a:r>
              <a:t>   * This section is about optimization and best practices</a:t>
            </a:r>
          </a:p>
          <a:p/>
          <a:p>
            <a:r>
              <a:t>TRANSITION:</a:t>
            </a:r>
          </a:p>
          <a:p>
            <a:r>
              <a:t>   Let's start with understanding the context window.</a:t>
            </a:r>
          </a:p>
        </p:txBody>
      </p:sp>
      <p:sp>
        <p:nvSpPr>
          <p:cNvPr id="4" name="Slide Number Placeholder 3"/>
          <p:cNvSpPr>
            <a:spLocks noGrp="1"/>
          </p:cNvSpPr>
          <p:nvPr>
            <p:ph type="sldNum" idx="5" sz="quarter"/>
          </p:nvPr>
        </p:nvSpPr>
        <p:spPr/>
      </p:sp>
    </p:spTree>
  </p:cSld>
  <p:clrMapOvr>
    <a:masterClrMapping/>
  </p:clrMapOvr>
</p:notes>
</file>

<file path=ppt/notesSlides/notesSlide3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 Sonnet has a 200,000 token context window</a:t>
            </a:r>
          </a:p>
          <a:p>
            <a:r>
              <a:t>   * That's roughly equivalent to 500 pages of text</a:t>
            </a:r>
          </a:p>
          <a:p>
            <a:r>
              <a:t>   * Sounds like a lot, but it fills up faster than you think</a:t>
            </a:r>
          </a:p>
          <a:p>
            <a:r>
              <a:t>   * Every message, file read, and tool output uses tokens</a:t>
            </a:r>
          </a:p>
          <a:p>
            <a:r>
              <a:t>   * When context is full, older messages get dropped</a:t>
            </a:r>
          </a:p>
          <a:p>
            <a:r>
              <a:t>   * Good context management means staying under the limit and using tokens wisely</a:t>
            </a:r>
          </a:p>
          <a:p/>
          <a:p>
            <a:r>
              <a:t>REAL-WORLD EXAMPLE:</a:t>
            </a:r>
          </a:p>
          <a:p>
            <a:r>
              <a:t>   A typical React component file is 100-200 tokens. You can fit hundreds of files in context, but you shouldn't - focus on what matters.</a:t>
            </a:r>
          </a:p>
          <a:p/>
          <a:p>
            <a:r>
              <a:t>TRANSITION:</a:t>
            </a:r>
          </a:p>
          <a:p>
            <a:r>
              <a:t>   What exactly is using up that context space?</a:t>
            </a:r>
          </a:p>
        </p:txBody>
      </p:sp>
      <p:sp>
        <p:nvSpPr>
          <p:cNvPr id="4" name="Slide Number Placeholder 3"/>
          <p:cNvSpPr>
            <a:spLocks noGrp="1"/>
          </p:cNvSpPr>
          <p:nvPr>
            <p:ph type="sldNum" idx="5" sz="quarter"/>
          </p:nvPr>
        </p:nvSpPr>
        <p:spPr/>
      </p:sp>
    </p:spTree>
  </p:cSld>
  <p:clrMapOvr>
    <a:masterClrMapping/>
  </p:clrMapOvr>
</p:notes>
</file>

<file path=ppt/notesSlides/notesSlide3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Conversation history accumulates - every message you send and Claude sends</a:t>
            </a:r>
          </a:p>
          <a:p>
            <a:r>
              <a:t>   * Files are read in full - a 1000-line file uses 1000+ tokens</a:t>
            </a:r>
          </a:p>
          <a:p>
            <a:r>
              <a:t>   * CLAUDE.md is always in context - keep it concise</a:t>
            </a:r>
          </a:p>
          <a:p>
            <a:r>
              <a:t>   * Tool outputs add up - if Claude runs tests, the output is in context</a:t>
            </a:r>
          </a:p>
          <a:p>
            <a:r>
              <a:t>   * System prompt is invisible but takes tokens</a:t>
            </a:r>
          </a:p>
          <a:p>
            <a:r>
              <a:t>   * You can see token usage with the /cost command</a:t>
            </a:r>
          </a:p>
          <a:p/>
          <a:p>
            <a:r>
              <a:t>REAL-WORLD EXAMPLE:</a:t>
            </a:r>
          </a:p>
          <a:p>
            <a:r>
              <a:t>   In a long debugging session, you might have 50 messages, 20 files read, and dozens of test outputs - that's why context fills up.</a:t>
            </a:r>
          </a:p>
          <a:p/>
          <a:p>
            <a:r>
              <a:t>TRANSITION:</a:t>
            </a:r>
          </a:p>
          <a:p>
            <a:r>
              <a:t>   Here are strategies to optimize your context usage.</a:t>
            </a:r>
          </a:p>
        </p:txBody>
      </p:sp>
      <p:sp>
        <p:nvSpPr>
          <p:cNvPr id="4" name="Slide Number Placeholder 3"/>
          <p:cNvSpPr>
            <a:spLocks noGrp="1"/>
          </p:cNvSpPr>
          <p:nvPr>
            <p:ph type="sldNum" idx="5" sz="quarter"/>
          </p:nvPr>
        </p:nvSpPr>
        <p:spPr/>
      </p:sp>
    </p:spTree>
  </p:cSld>
  <p:clrMapOvr>
    <a:masterClrMapping/>
  </p:clrMapOvr>
</p:notes>
</file>

<file path=ppt/notesSlides/notesSlide3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Don't try to do everything in one conversation - start new chats for new topics</a:t>
            </a:r>
          </a:p>
          <a:p>
            <a:r>
              <a:t>   * /compact command summarizes the conversation and frees up context</a:t>
            </a:r>
          </a:p>
          <a:p>
            <a:r>
              <a:t>   * Specific @ mentions are more efficient than auto-discovery</a:t>
            </a:r>
          </a:p>
          <a:p>
            <a:r>
              <a:t>   * .claudeignore prevents Claude from reading irrelevant files</a:t>
            </a:r>
          </a:p>
          <a:p>
            <a:r>
              <a:t>   * Large tasks should be broken down - do one refactor at a time, not the whole codebase</a:t>
            </a:r>
          </a:p>
          <a:p>
            <a:r>
              <a:t>   * Think of context as RAM - you wouldn't try to load your entire hard drive</a:t>
            </a:r>
          </a:p>
          <a:p/>
          <a:p>
            <a:r>
              <a:t>REAL-WORLD EXAMPLE:</a:t>
            </a:r>
          </a:p>
          <a:p>
            <a:r>
              <a:t>   If you're working on frontend and then switch to backend, start a new conversation. Claude doesn't need the frontend context anymore.</a:t>
            </a:r>
          </a:p>
          <a:p/>
          <a:p>
            <a:r>
              <a:t>TRANSITION:</a:t>
            </a:r>
          </a:p>
          <a:p>
            <a:r>
              <a:t>   The .claudeignore file is crucial for context management.</a:t>
            </a:r>
          </a:p>
        </p:txBody>
      </p:sp>
      <p:sp>
        <p:nvSpPr>
          <p:cNvPr id="4" name="Slide Number Placeholder 3"/>
          <p:cNvSpPr>
            <a:spLocks noGrp="1"/>
          </p:cNvSpPr>
          <p:nvPr>
            <p:ph type="sldNum" idx="5" sz="quarter"/>
          </p:nvPr>
        </p:nvSpPr>
        <p:spPr/>
      </p:sp>
    </p:spTree>
  </p:cSld>
  <p:clrMapOvr>
    <a:masterClrMapping/>
  </p:clrMapOvr>
</p:notes>
</file>

<file path=ppt/notesSlides/notesSlide3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.claudeignore works exactly like .gitignore - same syntax</a:t>
            </a:r>
          </a:p>
          <a:p>
            <a:r>
              <a:t>   * node_modules is the most important exclusion - thousands of files you don't need</a:t>
            </a:r>
          </a:p>
          <a:p>
            <a:r>
              <a:t>   * Build outputs (build/, dist/) are generated code, not source</a:t>
            </a:r>
          </a:p>
          <a:p>
            <a:r>
              <a:t>   * .git directory is internal Git data - irrelevant to Claude</a:t>
            </a:r>
          </a:p>
          <a:p>
            <a:r>
              <a:t>   * Lock files and minified JS are large and not human-readable</a:t>
            </a:r>
          </a:p>
          <a:p>
            <a:r>
              <a:t>   * Coverage reports are generated data</a:t>
            </a:r>
          </a:p>
          <a:p>
            <a:r>
              <a:t>   * .env files should be excluded for security AND efficiency</a:t>
            </a:r>
          </a:p>
          <a:p>
            <a:r>
              <a:t>   * Create .claudeignore as one of your first steps in any project</a:t>
            </a:r>
          </a:p>
          <a:p/>
          <a:p>
            <a:r>
              <a:t>REAL-WORLD EXAMPLE:</a:t>
            </a:r>
          </a:p>
          <a:p>
            <a:r>
              <a:t>   Without .claudeignore, Claude might try to read node_modules and fill your entire context window with dependency code.</a:t>
            </a:r>
          </a:p>
          <a:p/>
          <a:p>
            <a:r>
              <a:t>TRANSITION:</a:t>
            </a:r>
          </a:p>
          <a:p>
            <a:r>
              <a:t>   How do you know when to start a fresh conversation?</a:t>
            </a:r>
          </a:p>
        </p:txBody>
      </p:sp>
      <p:sp>
        <p:nvSpPr>
          <p:cNvPr id="4" name="Slide Number Placeholder 3"/>
          <p:cNvSpPr>
            <a:spLocks noGrp="1"/>
          </p:cNvSpPr>
          <p:nvPr>
            <p:ph type="sldNum" idx="5" sz="quarter"/>
          </p:nvPr>
        </p:nvSpPr>
        <p:spPr/>
      </p:sp>
    </p:spTree>
  </p:cSld>
  <p:clrMapOvr>
    <a:masterClrMapping/>
  </p:clrMapOvr>
</p:notes>
</file>

<file path=ppt/notesSlides/notesSlide3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Keep going when the new task builds on previous work</a:t>
            </a:r>
          </a:p>
          <a:p>
            <a:r>
              <a:t>   * If you're fixing a bug and then need to add a related feature, stay in the conversation</a:t>
            </a:r>
          </a:p>
          <a:p>
            <a:r>
              <a:t>   * Start fresh when switching to unrelated work</a:t>
            </a:r>
          </a:p>
          <a:p>
            <a:r>
              <a:t>   * If conversation is getting long (50+ messages), consider starting fresh</a:t>
            </a:r>
          </a:p>
          <a:p>
            <a:r>
              <a:t>   * If Claude seems confused or is making mistakes, fresh start often helps</a:t>
            </a:r>
          </a:p>
          <a:p>
            <a:r>
              <a:t>   * Don't feel bad about starting new chats - it's a feature, not a limitation</a:t>
            </a:r>
          </a:p>
          <a:p/>
          <a:p>
            <a:r>
              <a:t>REAL-WORLD EXAMPLE:</a:t>
            </a:r>
          </a:p>
          <a:p>
            <a:r>
              <a:t>   You fix a login bug, then add a forgot-password feature - keep going. You fix login bug, then switch to optimizing database queries - start fresh.</a:t>
            </a:r>
          </a:p>
          <a:p/>
          <a:p>
            <a:r>
              <a:t>TRANSITION:</a:t>
            </a:r>
          </a:p>
          <a:p>
            <a:r>
              <a:t>   Let's see context management in action.</a:t>
            </a:r>
          </a:p>
        </p:txBody>
      </p:sp>
      <p:sp>
        <p:nvSpPr>
          <p:cNvPr id="4" name="Slide Number Placeholder 3"/>
          <p:cNvSpPr>
            <a:spLocks noGrp="1"/>
          </p:cNvSpPr>
          <p:nvPr>
            <p:ph type="sldNum" idx="5" sz="quarter"/>
          </p:nvPr>
        </p:nvSpPr>
        <p:spPr/>
      </p:sp>
    </p:spTree>
  </p:cSld>
  <p:clrMapOvr>
    <a:masterClrMapping/>
  </p:clrMapOvr>
</p:notes>
</file>

<file path=ppt/notesSlides/notesSlide3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Show a long conversation and run /cost to see token usage</a:t>
            </a:r>
          </a:p>
          <a:p>
            <a:r>
              <a:t>   * Point out how many tokens are being used</a:t>
            </a:r>
          </a:p>
          <a:p>
            <a:r>
              <a:t>   * Run /compact command to summarize the conversation</a:t>
            </a:r>
          </a:p>
          <a:p>
            <a:r>
              <a:t>   * Show the reduction in token usage after compaction</a:t>
            </a:r>
          </a:p>
          <a:p>
            <a:r>
              <a:t>   * Open a project without .claudeignore and show Claude trying to read node_modules</a:t>
            </a:r>
          </a:p>
          <a:p>
            <a:r>
              <a:t>   * Create a .claudeignore file with standard exclusions</a:t>
            </a:r>
          </a:p>
          <a:p>
            <a:r>
              <a:t>   * Show Claude now skips those directories</a:t>
            </a:r>
          </a:p>
          <a:p>
            <a:r>
              <a:t>   * Run /cost again to demonstrate the difference</a:t>
            </a:r>
          </a:p>
          <a:p/>
          <a:p>
            <a:r>
              <a:t>REAL-WORLD EXAMPLE:</a:t>
            </a:r>
          </a:p>
          <a:p>
            <a:r>
              <a:t>   Notice how .claudeignore cut token usage by 80% - we went from Claude trying to read 10,000 files to just 200.</a:t>
            </a:r>
          </a:p>
          <a:p/>
          <a:p>
            <a:r>
              <a:t>DEMO:</a:t>
            </a:r>
          </a:p>
          <a:p>
            <a:r>
              <a:t>   Demonstrate practical context management techniques</a:t>
            </a:r>
          </a:p>
          <a:p/>
          <a:p>
            <a:r>
              <a:t>TRANSITION:</a:t>
            </a:r>
          </a:p>
          <a:p>
            <a:r>
              <a:t>   Let's take a 15-minute break, then we'll do Lab 1 where you'll apply everything we've learned.</a:t>
            </a:r>
          </a:p>
        </p:txBody>
      </p:sp>
      <p:sp>
        <p:nvSpPr>
          <p:cNvPr id="4" name="Slide Number Placeholder 3"/>
          <p:cNvSpPr>
            <a:spLocks noGrp="1"/>
          </p:cNvSpPr>
          <p:nvPr>
            <p:ph type="sldNum" idx="5" sz="quarter"/>
          </p:nvPr>
        </p:nvSpPr>
        <p:spPr/>
      </p:sp>
    </p:spTree>
  </p:cSld>
  <p:clrMapOvr>
    <a:masterClrMapping/>
  </p:clrMapOvr>
</p:notes>
</file>

<file path=ppt/notesSlides/notesSlide3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Take a 15-minute break - stretch, coffee, bathroom</a:t>
            </a:r>
          </a:p>
          <a:p>
            <a:r>
              <a:t>   * When we return, we'll start Lab 1</a:t>
            </a:r>
          </a:p>
          <a:p>
            <a:r>
              <a:t>   * Lab 1 is hands-on setup and your first real project with Claude</a:t>
            </a:r>
          </a:p>
          <a:p>
            <a:r>
              <a:t>   * Make sure your environment is ready - Claude Code installed, API key set</a:t>
            </a:r>
          </a:p>
          <a:p/>
          <a:p>
            <a:r>
              <a:t>TRANSITION:</a:t>
            </a:r>
          </a:p>
          <a:p>
            <a:r>
              <a:t>   See you in 15 minutes for Lab 1.</a:t>
            </a:r>
          </a:p>
        </p:txBody>
      </p:sp>
      <p:sp>
        <p:nvSpPr>
          <p:cNvPr id="4" name="Slide Number Placeholder 3"/>
          <p:cNvSpPr>
            <a:spLocks noGrp="1"/>
          </p:cNvSpPr>
          <p:nvPr>
            <p:ph type="sldNum" idx="5" sz="quarter"/>
          </p:nvPr>
        </p:nvSpPr>
        <p:spPr/>
      </p:sp>
    </p:spTree>
  </p:cSld>
  <p:clrMapOvr>
    <a:masterClrMapping/>
  </p:clrMapOvr>
</p:notes>
</file>

<file path=ppt/notesSlides/notesSlide3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45 minutes</a:t>
            </a:r>
          </a:p>
          <a:p/>
          <a:p>
            <a:r>
              <a:t>KEY POINTS:</a:t>
            </a:r>
          </a:p>
          <a:p>
            <a:r>
              <a:t>   * This is hands-on time - everyone should be coding</a:t>
            </a:r>
          </a:p>
          <a:p>
            <a:r>
              <a:t>   * Step 1: Make sure Claude Code is installed and working</a:t>
            </a:r>
          </a:p>
          <a:p>
            <a:r>
              <a:t>   * Step 2: Use /init in a real project or our sample project</a:t>
            </a:r>
          </a:p>
          <a:p>
            <a:r>
              <a:t>   * Step 3: Edit the generated CLAUDE.md to match your preferences</a:t>
            </a:r>
          </a:p>
          <a:p>
            <a:r>
              <a:t>   * Step 4: Practice using @file and @directory mentions</a:t>
            </a:r>
          </a:p>
          <a:p>
            <a:r>
              <a:t>   * Step 5: Give Claude three real tasks - fix a bug, add a small feature, refactor a function</a:t>
            </a:r>
          </a:p>
          <a:p>
            <a:r>
              <a:t>   * Step 6: Share your CLAUDE.md - learn from each other's approaches</a:t>
            </a:r>
          </a:p>
          <a:p>
            <a:r>
              <a:t>   * Instructors will circulate to help with issues</a:t>
            </a:r>
          </a:p>
          <a:p>
            <a:r>
              <a:t>   * Don't rush - it's better to do this thoroughly than quickly</a:t>
            </a:r>
          </a:p>
          <a:p/>
          <a:p>
            <a:r>
              <a:t>REAL-WORLD EXAMPLE:</a:t>
            </a:r>
          </a:p>
          <a:p>
            <a:r>
              <a:t>   By the end of this lab, you should feel comfortable starting Claude, configuring a project, and using it for basic development tasks.</a:t>
            </a:r>
          </a:p>
          <a:p/>
          <a:p>
            <a:r>
              <a:t>TRANSITION:</a:t>
            </a:r>
          </a:p>
          <a:p>
            <a:r>
              <a:t>   After lab, we'll dive into slash commands and advanced features.</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KEY POINTS:</a:t>
            </a:r>
          </a:p>
          <a:p>
            <a:r>
              <a:t>   * Claude Code is the CLI version of Claude - it runs in your terminal, not a browser</a:t>
            </a:r>
          </a:p>
          <a:p>
            <a:r>
              <a:t>   * It has full access to your file system, can read your code, execute commands, and make changes</a:t>
            </a:r>
          </a:p>
          <a:p>
            <a:r>
              <a:t>   * Think of it as an AI pair programmer that can see your entire codebase</a:t>
            </a:r>
          </a:p>
          <a:p>
            <a:r>
              <a:t>   * Unlike Claude.ai which is conversational, Claude Code is action-oriented</a:t>
            </a:r>
          </a:p>
          <a:p>
            <a:r>
              <a:t>   * It's designed specifically for software development workflows</a:t>
            </a:r>
          </a:p>
          <a:p/>
          <a:p>
            <a:r>
              <a:t>REAL-WORLD EXAMPLE:</a:t>
            </a:r>
          </a:p>
          <a:p>
            <a:r>
              <a:t>   Instead of copying code to Claude.ai, explaining your project, and pasting results back, Claude Code already knows your codebase and can directly edit files.</a:t>
            </a:r>
          </a:p>
          <a:p/>
          <a:p>
            <a:r>
              <a:t>TRANSITION:</a:t>
            </a:r>
          </a:p>
          <a:p>
            <a:r>
              <a:t>   Let's see how Claude Code differs from the web interface you might already know.</a:t>
            </a:r>
          </a:p>
        </p:txBody>
      </p:sp>
      <p:sp>
        <p:nvSpPr>
          <p:cNvPr id="4" name="Slide Number Placeholder 3"/>
          <p:cNvSpPr>
            <a:spLocks noGrp="1"/>
          </p:cNvSpPr>
          <p:nvPr>
            <p:ph type="sldNum" idx="5" sz="quarter"/>
          </p:nvPr>
        </p:nvSpPr>
        <p:spPr/>
      </p:sp>
    </p:spTree>
  </p:cSld>
  <p:clrMapOvr>
    <a:masterClrMapping/>
  </p:clrMapOvr>
</p:notes>
</file>

<file path=ppt/notesSlides/notesSlide4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Slash commands are built-in controls for Claude Code</a:t>
            </a:r>
          </a:p>
          <a:p>
            <a:r>
              <a:t>   * They control behavior, switch models, manage sessions</a:t>
            </a:r>
          </a:p>
          <a:p>
            <a:r>
              <a:t>   * Power users use these constantly</a:t>
            </a:r>
          </a:p>
          <a:p/>
          <a:p>
            <a:r>
              <a:t>TRANSITION:</a:t>
            </a:r>
          </a:p>
          <a:p>
            <a:r>
              <a:t>   Let's start with what slash commands are.</a:t>
            </a:r>
          </a:p>
        </p:txBody>
      </p:sp>
      <p:sp>
        <p:nvSpPr>
          <p:cNvPr id="4" name="Slide Number Placeholder 3"/>
          <p:cNvSpPr>
            <a:spLocks noGrp="1"/>
          </p:cNvSpPr>
          <p:nvPr>
            <p:ph type="sldNum" idx="5" sz="quarter"/>
          </p:nvPr>
        </p:nvSpPr>
        <p:spPr/>
      </p:sp>
    </p:spTree>
  </p:cSld>
  <p:clrMapOvr>
    <a:masterClrMapping/>
  </p:clrMapOvr>
</p:notes>
</file>

<file path=ppt/notesSlides/notesSlide4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KEY POINTS:</a:t>
            </a:r>
          </a:p>
          <a:p>
            <a:r>
              <a:t>   * Slash commands start with / and are recognized by Claude Code</a:t>
            </a:r>
          </a:p>
          <a:p>
            <a:r>
              <a:t>   * They're different from your normal prompts - they control the tool itself</a:t>
            </a:r>
          </a:p>
          <a:p>
            <a:r>
              <a:t>   * Think of them as meta-commands - commands about commands</a:t>
            </a:r>
          </a:p>
          <a:p>
            <a:r>
              <a:t>   * They don't count as conversation messages</a:t>
            </a:r>
          </a:p>
          <a:p>
            <a:r>
              <a:t>   * Every slash command has a specific purpose</a:t>
            </a:r>
          </a:p>
          <a:p>
            <a:r>
              <a:t>   * Type /help to see all available commands</a:t>
            </a:r>
          </a:p>
          <a:p/>
          <a:p>
            <a:r>
              <a:t>REAL-WORLD EXAMPLE:</a:t>
            </a:r>
          </a:p>
          <a:p>
            <a:r>
              <a:t>   /model is like switching gears in a car - same engine, different performance characteristics.</a:t>
            </a:r>
          </a:p>
          <a:p/>
          <a:p>
            <a:r>
              <a:t>TRANSITION:</a:t>
            </a:r>
          </a:p>
          <a:p>
            <a:r>
              <a:t>   Let's look at the essential commands everyone should know.</a:t>
            </a:r>
          </a:p>
        </p:txBody>
      </p:sp>
      <p:sp>
        <p:nvSpPr>
          <p:cNvPr id="4" name="Slide Number Placeholder 3"/>
          <p:cNvSpPr>
            <a:spLocks noGrp="1"/>
          </p:cNvSpPr>
          <p:nvPr>
            <p:ph type="sldNum" idx="5" sz="quarter"/>
          </p:nvPr>
        </p:nvSpPr>
        <p:spPr/>
      </p:sp>
    </p:spTree>
  </p:cSld>
  <p:clrMapOvr>
    <a:masterClrMapping/>
  </p:clrMapOvr>
</p:notes>
</file>

<file path=ppt/notesSlides/notesSlide4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/init is your first command in any new project - auto-generates CLAUDE.md</a:t>
            </a:r>
          </a:p>
          <a:p>
            <a:r>
              <a:t>   * /compact is for long sessions - summarizes history and reduces token usage</a:t>
            </a:r>
          </a:p>
          <a:p>
            <a:r>
              <a:t>   * /clear is nuclear option - fresh start, all context gone</a:t>
            </a:r>
          </a:p>
          <a:p>
            <a:r>
              <a:t>   * Use /init once per project setup</a:t>
            </a:r>
          </a:p>
          <a:p>
            <a:r>
              <a:t>   * Use /compact when context is getting full but you want to keep working</a:t>
            </a:r>
          </a:p>
          <a:p>
            <a:r>
              <a:t>   * Use /clear when switching to completely different work</a:t>
            </a:r>
          </a:p>
          <a:p>
            <a:r>
              <a:t>   * These three commands cover 80% of your session management needs</a:t>
            </a:r>
          </a:p>
          <a:p/>
          <a:p>
            <a:r>
              <a:t>TRANSITION:</a:t>
            </a:r>
          </a:p>
          <a:p>
            <a:r>
              <a:t>   Now let's look at control commands that modify Claude's behavior.</a:t>
            </a:r>
          </a:p>
        </p:txBody>
      </p:sp>
      <p:sp>
        <p:nvSpPr>
          <p:cNvPr id="4" name="Slide Number Placeholder 3"/>
          <p:cNvSpPr>
            <a:spLocks noGrp="1"/>
          </p:cNvSpPr>
          <p:nvPr>
            <p:ph type="sldNum" idx="5" sz="quarter"/>
          </p:nvPr>
        </p:nvSpPr>
        <p:spPr/>
      </p:sp>
    </p:spTree>
  </p:cSld>
  <p:clrMapOvr>
    <a:masterClrMapping/>
  </p:clrMapOvr>
</p:notes>
</file>

<file path=ppt/notesSlides/notesSlide4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/model lets you switch between Claude models mid-session</a:t>
            </a:r>
          </a:p>
          <a:p>
            <a:r>
              <a:t>   * Haiku is fast and cheap, Sonnet is balanced, Opus is most capable</a:t>
            </a:r>
          </a:p>
          <a:p>
            <a:r>
              <a:t>   * /thinking controls how much reasoning Claude shows you</a:t>
            </a:r>
          </a:p>
          <a:p>
            <a:r>
              <a:t>   * Higher thinking levels make Claude explain its reasoning step-by-step</a:t>
            </a:r>
          </a:p>
          <a:p>
            <a:r>
              <a:t>   * /permissions shows what tools Claude can use and lets you modify them</a:t>
            </a:r>
          </a:p>
          <a:p>
            <a:r>
              <a:t>   * These commands let you tune Claude's performance for your specific task</a:t>
            </a:r>
          </a:p>
          <a:p/>
          <a:p>
            <a:r>
              <a:t>REAL-WORLD EXAMPLE:</a:t>
            </a:r>
          </a:p>
          <a:p>
            <a:r>
              <a:t>   Use Sonnet for most work, switch to Opus for complex refactoring or architecture decisions, use Haiku for simple grep-like tasks.</a:t>
            </a:r>
          </a:p>
          <a:p/>
          <a:p>
            <a:r>
              <a:t>TRANSITION:</a:t>
            </a:r>
          </a:p>
          <a:p>
            <a:r>
              <a:t>   There are more utility commands for session management.</a:t>
            </a:r>
          </a:p>
        </p:txBody>
      </p:sp>
      <p:sp>
        <p:nvSpPr>
          <p:cNvPr id="4" name="Slide Number Placeholder 3"/>
          <p:cNvSpPr>
            <a:spLocks noGrp="1"/>
          </p:cNvSpPr>
          <p:nvPr>
            <p:ph type="sldNum" idx="5" sz="quarter"/>
          </p:nvPr>
        </p:nvSpPr>
        <p:spPr/>
      </p:sp>
    </p:spTree>
  </p:cSld>
  <p:clrMapOvr>
    <a:masterClrMapping/>
  </p:clrMapOvr>
</p:notes>
</file>

<file path=ppt/notesSlides/notesSlide4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/status is your dashboard - shows everything about current session</a:t>
            </a:r>
          </a:p>
          <a:p>
            <a:r>
              <a:t>   * /cost breaks down token usage and estimates API costs</a:t>
            </a:r>
          </a:p>
          <a:p>
            <a:r>
              <a:t>   * /doctor runs diagnostics - checks API key, network, permissions</a:t>
            </a:r>
          </a:p>
          <a:p>
            <a:r>
              <a:t>   * /bug is how you report issues to Anthropic directly from CLI</a:t>
            </a:r>
          </a:p>
          <a:p>
            <a:r>
              <a:t>   * /help lists all commands with brief descriptions</a:t>
            </a:r>
          </a:p>
          <a:p>
            <a:r>
              <a:t>   * Use /status and /cost regularly to monitor your usage</a:t>
            </a:r>
          </a:p>
          <a:p>
            <a:r>
              <a:t>   * Run /doctor when something isn't working right</a:t>
            </a:r>
          </a:p>
          <a:p/>
          <a:p>
            <a:r>
              <a:t>REAL-WORLD EXAMPLE:</a:t>
            </a:r>
          </a:p>
          <a:p>
            <a:r>
              <a:t>   Run /cost at the end of a session to see how many tokens you used - helps with budget planning.</a:t>
            </a:r>
          </a:p>
          <a:p/>
          <a:p>
            <a:r>
              <a:t>TRANSITION:</a:t>
            </a:r>
          </a:p>
          <a:p>
            <a:r>
              <a:t>   Let's see these commands in action.</a:t>
            </a:r>
          </a:p>
        </p:txBody>
      </p:sp>
      <p:sp>
        <p:nvSpPr>
          <p:cNvPr id="4" name="Slide Number Placeholder 3"/>
          <p:cNvSpPr>
            <a:spLocks noGrp="1"/>
          </p:cNvSpPr>
          <p:nvPr>
            <p:ph type="sldNum" idx="5" sz="quarter"/>
          </p:nvPr>
        </p:nvSpPr>
        <p:spPr/>
      </p:sp>
    </p:spTree>
  </p:cSld>
  <p:clrMapOvr>
    <a:masterClrMapping/>
  </p:clrMapOvr>
</p:notes>
</file>

<file path=ppt/notesSlides/notesSlide4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This is a realistic command sequence for a work session</a:t>
            </a:r>
          </a:p>
          <a:p>
            <a:r>
              <a:t>   * Start with /init to configure the project</a:t>
            </a:r>
          </a:p>
          <a:p>
            <a:r>
              <a:t>   * Switch to Opus for a particularly complex task</a:t>
            </a:r>
          </a:p>
          <a:p>
            <a:r>
              <a:t>   * Enable high thinking to understand Claude's reasoning</a:t>
            </a:r>
          </a:p>
          <a:p>
            <a:r>
              <a:t>   * Use /compact when context fills up but you're not done</a:t>
            </a:r>
          </a:p>
          <a:p>
            <a:r>
              <a:t>   * Check /permissions to verify Claude can use the tools you need</a:t>
            </a:r>
          </a:p>
          <a:p>
            <a:r>
              <a:t>   * End with /clear when switching to different work</a:t>
            </a:r>
          </a:p>
          <a:p>
            <a:r>
              <a:t>   * Commands are lightweight - they execute instantly</a:t>
            </a:r>
          </a:p>
          <a:p/>
          <a:p>
            <a:r>
              <a:t>TRANSITION:</a:t>
            </a:r>
          </a:p>
          <a:p>
            <a:r>
              <a:t>   When should you use each command?</a:t>
            </a:r>
          </a:p>
        </p:txBody>
      </p:sp>
      <p:sp>
        <p:nvSpPr>
          <p:cNvPr id="4" name="Slide Number Placeholder 3"/>
          <p:cNvSpPr>
            <a:spLocks noGrp="1"/>
          </p:cNvSpPr>
          <p:nvPr>
            <p:ph type="sldNum" idx="5" sz="quarter"/>
          </p:nvPr>
        </p:nvSpPr>
        <p:spPr/>
      </p:sp>
    </p:spTree>
  </p:cSld>
  <p:clrMapOvr>
    <a:masterClrMapping/>
  </p:clrMapOvr>
</p:notes>
</file>

<file path=ppt/notesSlides/notesSlide4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Session start commands set up your environment</a:t>
            </a:r>
          </a:p>
          <a:p>
            <a:r>
              <a:t>   * /init only needed once per project, not every session</a:t>
            </a:r>
          </a:p>
          <a:p>
            <a:r>
              <a:t>   * During work, use commands as needed for optimization</a:t>
            </a:r>
          </a:p>
          <a:p>
            <a:r>
              <a:t>   * /compact is reactive - use when you notice context getting full</a:t>
            </a:r>
          </a:p>
          <a:p>
            <a:r>
              <a:t>   * /thinking is proactive - enable when you want to understand reasoning</a:t>
            </a:r>
          </a:p>
          <a:p>
            <a:r>
              <a:t>   * /clear is a reset button - use sparingly</a:t>
            </a:r>
          </a:p>
          <a:p>
            <a:r>
              <a:t>   * Build habits around these commands - they'll become second nature</a:t>
            </a:r>
          </a:p>
          <a:p/>
          <a:p>
            <a:r>
              <a:t>TRANSITION:</a:t>
            </a:r>
          </a:p>
          <a:p>
            <a:r>
              <a:t>   Let's see command mastery in a live demo.</a:t>
            </a:r>
          </a:p>
        </p:txBody>
      </p:sp>
      <p:sp>
        <p:nvSpPr>
          <p:cNvPr id="4" name="Slide Number Placeholder 3"/>
          <p:cNvSpPr>
            <a:spLocks noGrp="1"/>
          </p:cNvSpPr>
          <p:nvPr>
            <p:ph type="sldNum" idx="5" sz="quarter"/>
          </p:nvPr>
        </p:nvSpPr>
        <p:spPr/>
      </p:sp>
    </p:spTree>
  </p:cSld>
  <p:clrMapOvr>
    <a:masterClrMapping/>
  </p:clrMapOvr>
</p:notes>
</file>

<file path=ppt/notesSlides/notesSlide4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Start with /status to show current configuration</a:t>
            </a:r>
          </a:p>
          <a:p>
            <a:r>
              <a:t>   * Run /model sonnet to ensure we're on Sonnet</a:t>
            </a:r>
          </a:p>
          <a:p>
            <a:r>
              <a:t>   * Give Claude a coding task</a:t>
            </a:r>
          </a:p>
          <a:p>
            <a:r>
              <a:t>   * Mid-task, run /thinking high to see reasoning</a:t>
            </a:r>
          </a:p>
          <a:p>
            <a:r>
              <a:t>   * Run /cost to show token usage so far</a:t>
            </a:r>
          </a:p>
          <a:p>
            <a:r>
              <a:t>   * Continue the task</a:t>
            </a:r>
          </a:p>
          <a:p>
            <a:r>
              <a:t>   * Run /compact to summarize the session</a:t>
            </a:r>
          </a:p>
          <a:p>
            <a:r>
              <a:t>   * Show how context is freed up</a:t>
            </a:r>
          </a:p>
          <a:p>
            <a:r>
              <a:t>   * End with /clear for fresh start</a:t>
            </a:r>
          </a:p>
          <a:p/>
          <a:p>
            <a:r>
              <a:t>REAL-WORLD EXAMPLE:</a:t>
            </a:r>
          </a:p>
          <a:p>
            <a:r>
              <a:t>   Notice how commands integrate seamlessly - they don't interrupt the flow of work.</a:t>
            </a:r>
          </a:p>
          <a:p/>
          <a:p>
            <a:r>
              <a:t>DEMO:</a:t>
            </a:r>
          </a:p>
          <a:p>
            <a:r>
              <a:t>   Walk through a real session using various commands</a:t>
            </a:r>
          </a:p>
          <a:p/>
          <a:p>
            <a:r>
              <a:t>TRANSITION:</a:t>
            </a:r>
          </a:p>
          <a:p>
            <a:r>
              <a:t>   Now let's talk about security and permissions.</a:t>
            </a:r>
          </a:p>
        </p:txBody>
      </p:sp>
      <p:sp>
        <p:nvSpPr>
          <p:cNvPr id="4" name="Slide Number Placeholder 3"/>
          <p:cNvSpPr>
            <a:spLocks noGrp="1"/>
          </p:cNvSpPr>
          <p:nvPr>
            <p:ph type="sldNum" idx="5" sz="quarter"/>
          </p:nvPr>
        </p:nvSpPr>
        <p:spPr/>
      </p:sp>
    </p:spTree>
  </p:cSld>
  <p:clrMapOvr>
    <a:masterClrMapping/>
  </p:clrMapOvr>
</p:notes>
</file>

<file path=ppt/notesSlides/notesSlide4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Security is critical when giving AI access to your system</a:t>
            </a:r>
          </a:p>
          <a:p>
            <a:r>
              <a:t>   * Claude Code has built-in safety features</a:t>
            </a:r>
          </a:p>
          <a:p>
            <a:r>
              <a:t>   * This section is about using those features correctly</a:t>
            </a:r>
          </a:p>
          <a:p/>
          <a:p>
            <a:r>
              <a:t>TRANSITION:</a:t>
            </a:r>
          </a:p>
          <a:p>
            <a:r>
              <a:t>   Let's start with Claude Code's security model.</a:t>
            </a:r>
          </a:p>
        </p:txBody>
      </p:sp>
      <p:sp>
        <p:nvSpPr>
          <p:cNvPr id="4" name="Slide Number Placeholder 3"/>
          <p:cNvSpPr>
            <a:spLocks noGrp="1"/>
          </p:cNvSpPr>
          <p:nvPr>
            <p:ph type="sldNum" idx="5" sz="quarter"/>
          </p:nvPr>
        </p:nvSpPr>
        <p:spPr/>
      </p:sp>
    </p:spTree>
  </p:cSld>
  <p:clrMapOvr>
    <a:masterClrMapping/>
  </p:clrMapOvr>
</p:notes>
</file>

<file path=ppt/notesSlides/notesSlide4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 Code uses a permission-based security model</a:t>
            </a:r>
          </a:p>
          <a:p>
            <a:r>
              <a:t>   * Some operations are auto-approved (reads), others require your approval (writes)</a:t>
            </a:r>
          </a:p>
          <a:p>
            <a:r>
              <a:t>   * Really dangerous operations can be blocked entirely</a:t>
            </a:r>
          </a:p>
          <a:p>
            <a:r>
              <a:t>   * You control the permission levels through configuration</a:t>
            </a:r>
          </a:p>
          <a:p>
            <a:r>
              <a:t>   * Default settings are conservative - Claude asks before doing anything risky</a:t>
            </a:r>
          </a:p>
          <a:p>
            <a:r>
              <a:t>   * You can customize permissions per project or globally</a:t>
            </a:r>
          </a:p>
          <a:p/>
          <a:p>
            <a:r>
              <a:t>REAL-WORLD EXAMPLE:</a:t>
            </a:r>
          </a:p>
          <a:p>
            <a:r>
              <a:t>   Claude can read files freely, but before running 'rm -rf', it will ask you to confirm.</a:t>
            </a:r>
          </a:p>
          <a:p/>
          <a:p>
            <a:r>
              <a:t>TRANSITION:</a:t>
            </a:r>
          </a:p>
          <a:p>
            <a:r>
              <a:t>   Let's break down the permission levels.</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Claude.ai is great for conversations, brainstorming, general questions</a:t>
            </a:r>
          </a:p>
          <a:p>
            <a:r>
              <a:t>   * Claude Code is purpose-built for software development</a:t>
            </a:r>
          </a:p>
          <a:p>
            <a:r>
              <a:t>   * Key difference: Claude Code can take actions - read files, write code, run commands, commit to Git</a:t>
            </a:r>
          </a:p>
          <a:p>
            <a:r>
              <a:t>   * With Claude.ai you're the executor - with Claude Code, it's the executor</a:t>
            </a:r>
          </a:p>
          <a:p>
            <a:r>
              <a:t>   * Both use the same underlying models, but the interface and capabilities are different</a:t>
            </a:r>
          </a:p>
          <a:p>
            <a:r>
              <a:t>   * Use Claude.ai for planning and architecture discussions, Claude Code for implementation</a:t>
            </a:r>
          </a:p>
          <a:p/>
          <a:p>
            <a:r>
              <a:t>ASK THE CLASS:</a:t>
            </a:r>
          </a:p>
          <a:p>
            <a:r>
              <a:t>   "How many of you have used Claude.ai? How many have wished it could just make the changes for you?"</a:t>
            </a:r>
          </a:p>
          <a:p>
            <a:r>
              <a:t>   [PAUSE for 30-60 seconds]</a:t>
            </a:r>
          </a:p>
          <a:p/>
          <a:p>
            <a:r>
              <a:t>TRANSITION:</a:t>
            </a:r>
          </a:p>
          <a:p>
            <a:r>
              <a:t>   Now let's get Claude Code installed and running on your machines.</a:t>
            </a:r>
          </a:p>
        </p:txBody>
      </p:sp>
      <p:sp>
        <p:nvSpPr>
          <p:cNvPr id="4" name="Slide Number Placeholder 3"/>
          <p:cNvSpPr>
            <a:spLocks noGrp="1"/>
          </p:cNvSpPr>
          <p:nvPr>
            <p:ph type="sldNum" idx="5" sz="quarter"/>
          </p:nvPr>
        </p:nvSpPr>
        <p:spPr/>
      </p:sp>
    </p:spTree>
  </p:cSld>
  <p:clrMapOvr>
    <a:masterClrMapping/>
  </p:clrMapOvr>
</p:notes>
</file>

<file path=ppt/notesSlides/notesSlide5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Left side: operations that are safe and auto-approved</a:t>
            </a:r>
          </a:p>
          <a:p>
            <a:r>
              <a:t>   * Reading code can't break anything - these are green-lit</a:t>
            </a:r>
          </a:p>
          <a:p>
            <a:r>
              <a:t>   * Right side: operations that modify your system</a:t>
            </a:r>
          </a:p>
          <a:p>
            <a:r>
              <a:t>   * Writing files, running commands, deleting - these need approval</a:t>
            </a:r>
          </a:p>
          <a:p>
            <a:r>
              <a:t>   * Approval can be per-operation or allowlisted</a:t>
            </a:r>
          </a:p>
          <a:p>
            <a:r>
              <a:t>   * You'll see a prompt asking you to confirm before Claude executes</a:t>
            </a:r>
          </a:p>
          <a:p>
            <a:r>
              <a:t>   * You can say yes, no, or allowlist the operation</a:t>
            </a:r>
          </a:p>
          <a:p/>
          <a:p>
            <a:r>
              <a:t>REAL-WORLD EXAMPLE:</a:t>
            </a:r>
          </a:p>
          <a:p>
            <a:r>
              <a:t>   When Claude wants to run 'npm install', you'll see a prompt showing the exact command. You can approve, deny, or allowlist npm commands.</a:t>
            </a:r>
          </a:p>
          <a:p/>
          <a:p>
            <a:r>
              <a:t>TRANSITION:</a:t>
            </a:r>
          </a:p>
          <a:p>
            <a:r>
              <a:t>   How do you configure these permissions?</a:t>
            </a:r>
          </a:p>
        </p:txBody>
      </p:sp>
      <p:sp>
        <p:nvSpPr>
          <p:cNvPr id="4" name="Slide Number Placeholder 3"/>
          <p:cNvSpPr>
            <a:spLocks noGrp="1"/>
          </p:cNvSpPr>
          <p:nvPr>
            <p:ph type="sldNum" idx="5" sz="quarter"/>
          </p:nvPr>
        </p:nvSpPr>
        <p:spPr/>
      </p:sp>
    </p:spTree>
  </p:cSld>
  <p:clrMapOvr>
    <a:masterClrMapping/>
  </p:clrMapOvr>
</p:notes>
</file>

<file path=ppt/notesSlides/notesSlide5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/permissions shows what's currently allowed and blocked</a:t>
            </a:r>
          </a:p>
          <a:p>
            <a:r>
              <a:t>   * Allowlisting is powerful - you can say 'always allow git commands'</a:t>
            </a:r>
          </a:p>
          <a:p>
            <a:r>
              <a:t>   * Syntax: /permissions add Bash(git*) - allows any command starting with git</a:t>
            </a:r>
          </a:p>
          <a:p>
            <a:r>
              <a:t>   * Blocklisting prevents certain operations entirely</a:t>
            </a:r>
          </a:p>
          <a:p>
            <a:r>
              <a:t>   * Permissions can be session-only or saved persistently</a:t>
            </a:r>
          </a:p>
          <a:p>
            <a:r>
              <a:t>   * Put team-wide permission defaults in CLAUDE.md</a:t>
            </a:r>
          </a:p>
          <a:p>
            <a:r>
              <a:t>   * Balance security with productivity - allowlist safe, repetitive commands</a:t>
            </a:r>
          </a:p>
          <a:p/>
          <a:p>
            <a:r>
              <a:t>REAL-WORLD EXAMPLE:</a:t>
            </a:r>
          </a:p>
          <a:p>
            <a:r>
              <a:t>   Allowlist 'npm test' and 'pytest' so Claude can run tests freely, but require approval for 'npm install'.</a:t>
            </a:r>
          </a:p>
          <a:p/>
          <a:p>
            <a:r>
              <a:t>TRANSITION:</a:t>
            </a:r>
          </a:p>
          <a:p>
            <a:r>
              <a:t>   Security also extends to what files Claude can see.</a:t>
            </a:r>
          </a:p>
        </p:txBody>
      </p:sp>
      <p:sp>
        <p:nvSpPr>
          <p:cNvPr id="4" name="Slide Number Placeholder 3"/>
          <p:cNvSpPr>
            <a:spLocks noGrp="1"/>
          </p:cNvSpPr>
          <p:nvPr>
            <p:ph type="sldNum" idx="5" sz="quarter"/>
          </p:nvPr>
        </p:nvSpPr>
        <p:spPr/>
      </p:sp>
    </p:spTree>
  </p:cSld>
  <p:clrMapOvr>
    <a:masterClrMapping/>
  </p:clrMapOvr>
</p:notes>
</file>

<file path=ppt/notesSlides/notesSlide5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.claudeignore serves dual purpose: efficiency and security</a:t>
            </a:r>
          </a:p>
          <a:p>
            <a:r>
              <a:t>   * Top section: sensitive files that Claude should never read</a:t>
            </a:r>
          </a:p>
          <a:p>
            <a:r>
              <a:t>   * .env files contain API keys and secrets - always exclude</a:t>
            </a:r>
          </a:p>
          <a:p>
            <a:r>
              <a:t>   * Certificates and private keys (.pem, .key) must be excluded</a:t>
            </a:r>
          </a:p>
          <a:p>
            <a:r>
              <a:t>   * Production config files might have sensitive data</a:t>
            </a:r>
          </a:p>
          <a:p>
            <a:r>
              <a:t>   * Bottom section: large irrelevant directories</a:t>
            </a:r>
          </a:p>
          <a:p>
            <a:r>
              <a:t>   * node_modules, .git, build/ don't contain source code Claude needs</a:t>
            </a:r>
          </a:p>
          <a:p>
            <a:r>
              <a:t>   * Always create .claudeignore before using Claude Code in production</a:t>
            </a:r>
          </a:p>
          <a:p/>
          <a:p>
            <a:r>
              <a:t>REAL-WORLD EXAMPLE:</a:t>
            </a:r>
          </a:p>
          <a:p>
            <a:r>
              <a:t>   If Claude reads your .env file, those secrets are in context and might accidentally leak into logs or responses.</a:t>
            </a:r>
          </a:p>
          <a:p/>
          <a:p>
            <a:r>
              <a:t>TRANSITION:</a:t>
            </a:r>
          </a:p>
          <a:p>
            <a:r>
              <a:t>   Let's talk about security best practices.</a:t>
            </a:r>
          </a:p>
        </p:txBody>
      </p:sp>
      <p:sp>
        <p:nvSpPr>
          <p:cNvPr id="4" name="Slide Number Placeholder 3"/>
          <p:cNvSpPr>
            <a:spLocks noGrp="1"/>
          </p:cNvSpPr>
          <p:nvPr>
            <p:ph type="sldNum" idx="5" sz="quarter"/>
          </p:nvPr>
        </p:nvSpPr>
        <p:spPr/>
      </p:sp>
    </p:spTree>
  </p:cSld>
  <p:clrMapOvr>
    <a:masterClrMapping/>
  </p:clrMapOvr>
</p:notes>
</file>

<file path=ppt/notesSlides/notesSlide5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Never use sudo with Claude Code - run as regular user</a:t>
            </a:r>
          </a:p>
          <a:p>
            <a:r>
              <a:t>   * .claudeignore is your first line of defense for sensitive data</a:t>
            </a:r>
          </a:p>
          <a:p>
            <a:r>
              <a:t>   * Always review changes with git diff before committing</a:t>
            </a:r>
          </a:p>
          <a:p>
            <a:r>
              <a:t>   * Start conservative with permissions, then relax as you trust the workflow</a:t>
            </a:r>
          </a:p>
          <a:p>
            <a:r>
              <a:t>   * Allowlist common, safe commands so you're not clicking approve constantly</a:t>
            </a:r>
          </a:p>
          <a:p>
            <a:r>
              <a:t>   * In long sessions, periodically review what Claude has done</a:t>
            </a:r>
          </a:p>
          <a:p>
            <a:r>
              <a:t>   * Remember: Claude is powerful but not perfect - human oversight is essential</a:t>
            </a:r>
          </a:p>
          <a:p/>
          <a:p>
            <a:r>
              <a:t>REAL-WORLD EXAMPLE:</a:t>
            </a:r>
          </a:p>
          <a:p>
            <a:r>
              <a:t>   In production, have one developer configure .claudeignore and permissions, then share that config with the team via Git.</a:t>
            </a:r>
          </a:p>
          <a:p/>
          <a:p>
            <a:r>
              <a:t>TRANSITION:</a:t>
            </a:r>
          </a:p>
          <a:p>
            <a:r>
              <a:t>   Let's demo secure configuration.</a:t>
            </a:r>
          </a:p>
        </p:txBody>
      </p:sp>
      <p:sp>
        <p:nvSpPr>
          <p:cNvPr id="4" name="Slide Number Placeholder 3"/>
          <p:cNvSpPr>
            <a:spLocks noGrp="1"/>
          </p:cNvSpPr>
          <p:nvPr>
            <p:ph type="sldNum" idx="5" sz="quarter"/>
          </p:nvPr>
        </p:nvSpPr>
        <p:spPr/>
      </p:sp>
    </p:spTree>
  </p:cSld>
  <p:clrMapOvr>
    <a:masterClrMapping/>
  </p:clrMapOvr>
</p:notes>
</file>

<file path=ppt/notesSlides/notesSlide5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Create .claudeignore file with sensitive exclusions</a:t>
            </a:r>
          </a:p>
          <a:p>
            <a:r>
              <a:t>   * Add .env, secrets/, *.key, *.pem</a:t>
            </a:r>
          </a:p>
          <a:p>
            <a:r>
              <a:t>   * Run /permissions to show default settings</a:t>
            </a:r>
          </a:p>
          <a:p>
            <a:r>
              <a:t>   * Give Claude a task that requires file writing</a:t>
            </a:r>
          </a:p>
          <a:p>
            <a:r>
              <a:t>   * Show the approval prompt that appears</a:t>
            </a:r>
          </a:p>
          <a:p>
            <a:r>
              <a:t>   * Approve the action and show it executes</a:t>
            </a:r>
          </a:p>
          <a:p>
            <a:r>
              <a:t>   * Now allowlist: /permissions add Bash(git*)</a:t>
            </a:r>
          </a:p>
          <a:p>
            <a:r>
              <a:t>   * Show that git commands no longer prompt</a:t>
            </a:r>
          </a:p>
          <a:p>
            <a:r>
              <a:t>   * Run /permissions again to show the updated config</a:t>
            </a:r>
          </a:p>
          <a:p/>
          <a:p>
            <a:r>
              <a:t>REAL-WORLD EXAMPLE:</a:t>
            </a:r>
          </a:p>
          <a:p>
            <a:r>
              <a:t>   This setup takes 5 minutes but protects you from accidentally leaking secrets or running dangerous commands.</a:t>
            </a:r>
          </a:p>
          <a:p/>
          <a:p>
            <a:r>
              <a:t>DEMO:</a:t>
            </a:r>
          </a:p>
          <a:p>
            <a:r>
              <a:t>   Show comprehensive security setup</a:t>
            </a:r>
          </a:p>
          <a:p/>
          <a:p>
            <a:r>
              <a:t>TRANSITION:</a:t>
            </a:r>
          </a:p>
          <a:p>
            <a:r>
              <a:t>   Let's take a quick break before diving into Git integration.</a:t>
            </a:r>
          </a:p>
        </p:txBody>
      </p:sp>
      <p:sp>
        <p:nvSpPr>
          <p:cNvPr id="4" name="Slide Number Placeholder 3"/>
          <p:cNvSpPr>
            <a:spLocks noGrp="1"/>
          </p:cNvSpPr>
          <p:nvPr>
            <p:ph type="sldNum" idx="5" sz="quarter"/>
          </p:nvPr>
        </p:nvSpPr>
        <p:spPr/>
      </p:sp>
    </p:spTree>
  </p:cSld>
  <p:clrMapOvr>
    <a:masterClrMapping/>
  </p:clrMapOvr>
</p:notes>
</file>

<file path=ppt/notesSlides/notesSlide5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15-minute break</a:t>
            </a:r>
          </a:p>
          <a:p>
            <a:r>
              <a:t>   * After break: Git integration and real development workflows</a:t>
            </a:r>
          </a:p>
          <a:p>
            <a:r>
              <a:t>   * We're entering the most powerful features of Claude Code</a:t>
            </a:r>
          </a:p>
          <a:p/>
          <a:p>
            <a:r>
              <a:t>TRANSITION:</a:t>
            </a:r>
          </a:p>
          <a:p>
            <a:r>
              <a:t>   See you in 15 minutes.</a:t>
            </a:r>
          </a:p>
        </p:txBody>
      </p:sp>
      <p:sp>
        <p:nvSpPr>
          <p:cNvPr id="4" name="Slide Number Placeholder 3"/>
          <p:cNvSpPr>
            <a:spLocks noGrp="1"/>
          </p:cNvSpPr>
          <p:nvPr>
            <p:ph type="sldNum" idx="5" sz="quarter"/>
          </p:nvPr>
        </p:nvSpPr>
        <p:spPr/>
      </p:sp>
    </p:spTree>
  </p:cSld>
  <p:clrMapOvr>
    <a:masterClrMapping/>
  </p:clrMapOvr>
</p:notes>
</file>

<file path=ppt/notesSlides/notesSlide5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Git integration is where Claude Code becomes a true development partner</a:t>
            </a:r>
          </a:p>
          <a:p>
            <a:r>
              <a:t>   * Automated commits, smart branching, PR creation</a:t>
            </a:r>
          </a:p>
          <a:p>
            <a:r>
              <a:t>   * This is production-ready AI assistance</a:t>
            </a:r>
          </a:p>
          <a:p/>
          <a:p>
            <a:r>
              <a:t>TRANSITION:</a:t>
            </a:r>
          </a:p>
          <a:p>
            <a:r>
              <a:t>   Let's see what Git + Claude Code can do.</a:t>
            </a:r>
          </a:p>
        </p:txBody>
      </p:sp>
      <p:sp>
        <p:nvSpPr>
          <p:cNvPr id="4" name="Slide Number Placeholder 3"/>
          <p:cNvSpPr>
            <a:spLocks noGrp="1"/>
          </p:cNvSpPr>
          <p:nvPr>
            <p:ph type="sldNum" idx="5" sz="quarter"/>
          </p:nvPr>
        </p:nvSpPr>
        <p:spPr/>
      </p:sp>
    </p:spTree>
  </p:cSld>
  <p:clrMapOvr>
    <a:masterClrMapping/>
  </p:clrMapOvr>
</p:notes>
</file>

<file path=ppt/notesSlides/notesSlide5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 Code integrates deeply with Git</a:t>
            </a:r>
          </a:p>
          <a:p>
            <a:r>
              <a:t>   * It can create branches, commit changes, write commit messages, and create PRs</a:t>
            </a:r>
          </a:p>
          <a:p>
            <a:r>
              <a:t>   * All automated but with human oversight</a:t>
            </a:r>
          </a:p>
          <a:p>
            <a:r>
              <a:t>   * Claude writes meaningful commit messages based on the actual changes</a:t>
            </a:r>
          </a:p>
          <a:p>
            <a:r>
              <a:t>   * You approve before anything is pushed</a:t>
            </a:r>
          </a:p>
          <a:p>
            <a:r>
              <a:t>   * This turns Claude from a code generator into a full development partner</a:t>
            </a:r>
          </a:p>
          <a:p/>
          <a:p>
            <a:r>
              <a:t>REAL-WORLD EXAMPLE:</a:t>
            </a:r>
          </a:p>
          <a:p>
            <a:r>
              <a:t>   Ask Claude to 'add authentication to this endpoint and commit the changes' - it will implement, test, commit with a good message, all in one go.</a:t>
            </a:r>
          </a:p>
          <a:p/>
          <a:p>
            <a:r>
              <a:t>TRANSITION:</a:t>
            </a:r>
          </a:p>
          <a:p>
            <a:r>
              <a:t>   Let's look at the auto-commit workflow.</a:t>
            </a:r>
          </a:p>
        </p:txBody>
      </p:sp>
      <p:sp>
        <p:nvSpPr>
          <p:cNvPr id="4" name="Slide Number Placeholder 3"/>
          <p:cNvSpPr>
            <a:spLocks noGrp="1"/>
          </p:cNvSpPr>
          <p:nvPr>
            <p:ph type="sldNum" idx="5" sz="quarter"/>
          </p:nvPr>
        </p:nvSpPr>
        <p:spPr/>
      </p:sp>
    </p:spTree>
  </p:cSld>
  <p:clrMapOvr>
    <a:masterClrMapping/>
  </p:clrMapOvr>
</p:notes>
</file>

<file path=ppt/notesSlides/notesSlide5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 generates commit messages by analyzing what actually changed</a:t>
            </a:r>
          </a:p>
          <a:p>
            <a:r>
              <a:t>   * Messages are descriptive: 'Add email validation to user registration form'</a:t>
            </a:r>
          </a:p>
          <a:p>
            <a:r>
              <a:t>   * Atomic commits: one logical change per commit, not mixing features</a:t>
            </a:r>
          </a:p>
          <a:p>
            <a:r>
              <a:t>   * If you use conventional commits (feat:, fix:, docs:), configure it in CLAUDE.md</a:t>
            </a:r>
          </a:p>
          <a:p>
            <a:r>
              <a:t>   * You see the commit message before it's committed - you can edit or approve</a:t>
            </a:r>
          </a:p>
          <a:p>
            <a:r>
              <a:t>   * Claude can intelligently split changes into multiple commits or batch related changes</a:t>
            </a:r>
          </a:p>
          <a:p/>
          <a:p>
            <a:r>
              <a:t>REAL-WORLD EXAMPLE:</a:t>
            </a:r>
          </a:p>
          <a:p>
            <a:r>
              <a:t>   If Claude refactors a function and adds tests, it might make two commits: 'refactor: extract validation logic' and 'test: add validation tests'.</a:t>
            </a:r>
          </a:p>
          <a:p/>
          <a:p>
            <a:r>
              <a:t>TRANSITION:</a:t>
            </a:r>
          </a:p>
          <a:p>
            <a:r>
              <a:t>   Here are practical Git commands you can use with Claude.</a:t>
            </a:r>
          </a:p>
        </p:txBody>
      </p:sp>
      <p:sp>
        <p:nvSpPr>
          <p:cNvPr id="4" name="Slide Number Placeholder 3"/>
          <p:cNvSpPr>
            <a:spLocks noGrp="1"/>
          </p:cNvSpPr>
          <p:nvPr>
            <p:ph type="sldNum" idx="5" sz="quarter"/>
          </p:nvPr>
        </p:nvSpPr>
        <p:spPr/>
      </p:sp>
    </p:spTree>
  </p:cSld>
  <p:clrMapOvr>
    <a:masterClrMapping/>
  </p:clrMapOvr>
</p:notes>
</file>

<file path=ppt/notesSlides/notesSlide5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First command: Claude creates a descriptively named branch</a:t>
            </a:r>
          </a:p>
          <a:p>
            <a:r>
              <a:t>   * Second: Claude writes and makes a commit with meaningful message</a:t>
            </a:r>
          </a:p>
          <a:p>
            <a:r>
              <a:t>   * Third: Claude analyzes git log and summarizes recent changes</a:t>
            </a:r>
          </a:p>
          <a:p>
            <a:r>
              <a:t>   * Fourth: Claude creates a PR with title, description, and change summary</a:t>
            </a:r>
          </a:p>
          <a:p>
            <a:r>
              <a:t>   * Fifth: Claude squashes commits and writes a clean summary message</a:t>
            </a:r>
          </a:p>
          <a:p>
            <a:r>
              <a:t>   * Notice you're using natural language - no need to remember git command syntax</a:t>
            </a:r>
          </a:p>
          <a:p/>
          <a:p>
            <a:r>
              <a:t>REAL-WORLD EXAMPLE:</a:t>
            </a:r>
          </a:p>
          <a:p>
            <a:r>
              <a:t>   'create a PR for this feature branch' - Claude generates PR title, description, lists all changes, adds context. You just review and submit.</a:t>
            </a:r>
          </a:p>
          <a:p/>
          <a:p>
            <a:r>
              <a:t>TRANSITION:</a:t>
            </a:r>
          </a:p>
          <a:p>
            <a:r>
              <a:t>   Let's look at different branching workflows.</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Next 30 minutes covers installation and initial configuration</a:t>
            </a:r>
          </a:p>
          <a:p>
            <a:r>
              <a:t>   * We'll go step by step so everyone gets set up correctly</a:t>
            </a:r>
          </a:p>
          <a:p>
            <a:r>
              <a:t>   * If you run into issues, raise your hand - we've seen all the common problems</a:t>
            </a:r>
          </a:p>
          <a:p/>
          <a:p>
            <a:r>
              <a:t>TRANSITION:</a:t>
            </a:r>
          </a:p>
          <a:p>
            <a:r>
              <a:t>   Here's the installation process step by step.</a:t>
            </a:r>
          </a:p>
        </p:txBody>
      </p:sp>
      <p:sp>
        <p:nvSpPr>
          <p:cNvPr id="4" name="Slide Number Placeholder 3"/>
          <p:cNvSpPr>
            <a:spLocks noGrp="1"/>
          </p:cNvSpPr>
          <p:nvPr>
            <p:ph type="sldNum" idx="5" sz="quarter"/>
          </p:nvPr>
        </p:nvSpPr>
        <p:spPr/>
      </p:sp>
    </p:spTree>
  </p:cSld>
  <p:clrMapOvr>
    <a:masterClrMapping/>
  </p:clrMapOvr>
</p:notes>
</file>

<file path=ppt/notesSlides/notesSlide6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Feature branch workflow: iterative development with multiple commits</a:t>
            </a:r>
          </a:p>
          <a:p>
            <a:r>
              <a:t>   * Claude manages the branch, makes changes, commits, creates PR</a:t>
            </a:r>
          </a:p>
          <a:p>
            <a:r>
              <a:t>   * Hotfix workflow: urgent fix on main, single commit, fast merge</a:t>
            </a:r>
          </a:p>
          <a:p>
            <a:r>
              <a:t>   * Claude adapts to which workflow you're using</a:t>
            </a:r>
          </a:p>
          <a:p>
            <a:r>
              <a:t>   * For features: claude 'create a feature branch and add user profile editing'</a:t>
            </a:r>
          </a:p>
          <a:p>
            <a:r>
              <a:t>   * For hotfixes: claude 'fix the login timeout bug and commit to main'</a:t>
            </a:r>
          </a:p>
          <a:p>
            <a:r>
              <a:t>   * Both workflows maintain clean Git history</a:t>
            </a:r>
          </a:p>
          <a:p/>
          <a:p>
            <a:r>
              <a:t>REAL-WORLD EXAMPLE:</a:t>
            </a:r>
          </a:p>
          <a:p>
            <a:r>
              <a:t>   Feature branches might have 5-10 commits over days. Hotfixes are one commit, merged in minutes.</a:t>
            </a:r>
          </a:p>
          <a:p/>
          <a:p>
            <a:r>
              <a:t>TRANSITION:</a:t>
            </a:r>
          </a:p>
          <a:p>
            <a:r>
              <a:t>   Claude can also create pull requests with comprehensive descriptions.</a:t>
            </a:r>
          </a:p>
        </p:txBody>
      </p:sp>
      <p:sp>
        <p:nvSpPr>
          <p:cNvPr id="4" name="Slide Number Placeholder 3"/>
          <p:cNvSpPr>
            <a:spLocks noGrp="1"/>
          </p:cNvSpPr>
          <p:nvPr>
            <p:ph type="sldNum" idx="5" sz="quarter"/>
          </p:nvPr>
        </p:nvSpPr>
        <p:spPr/>
      </p:sp>
    </p:spTree>
  </p:cSld>
  <p:clrMapOvr>
    <a:masterClrMapping/>
  </p:clrMapOvr>
</p:notes>
</file>

<file path=ppt/notesSlides/notesSlide6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 analyzes all commits in the branch to generate PR content</a:t>
            </a:r>
          </a:p>
          <a:p>
            <a:r>
              <a:t>   * PR title is concise but descriptive</a:t>
            </a:r>
          </a:p>
          <a:p>
            <a:r>
              <a:t>   * Description includes: what changed, why, how to test</a:t>
            </a:r>
          </a:p>
          <a:p>
            <a:r>
              <a:t>   * Files are listed with brief explanation of what changed in each</a:t>
            </a:r>
          </a:p>
          <a:p>
            <a:r>
              <a:t>   * If you mention issue numbers, Claude can link them</a:t>
            </a:r>
          </a:p>
          <a:p>
            <a:r>
              <a:t>   * Testing section tells reviewers what to check</a:t>
            </a:r>
          </a:p>
          <a:p>
            <a:r>
              <a:t>   * You get a preview and can edit before creating the PR</a:t>
            </a:r>
          </a:p>
          <a:p/>
          <a:p>
            <a:r>
              <a:t>REAL-WORLD EXAMPLE:</a:t>
            </a:r>
          </a:p>
          <a:p>
            <a:r>
              <a:t>   Claude might generate: 'feat: Add password reset flow - Implements password reset via email token. Modified: auth.py (added reset endpoints), email.py (added reset email template). Tests: test_auth.py covers happy path and error cases.'</a:t>
            </a:r>
          </a:p>
          <a:p/>
          <a:p>
            <a:r>
              <a:t>TRANSITION:</a:t>
            </a:r>
          </a:p>
          <a:p>
            <a:r>
              <a:t>   Claude can also analyze Git history and review changes.</a:t>
            </a:r>
          </a:p>
        </p:txBody>
      </p:sp>
      <p:sp>
        <p:nvSpPr>
          <p:cNvPr id="4" name="Slide Number Placeholder 3"/>
          <p:cNvSpPr>
            <a:spLocks noGrp="1"/>
          </p:cNvSpPr>
          <p:nvPr>
            <p:ph type="sldNum" idx="5" sz="quarter"/>
          </p:nvPr>
        </p:nvSpPr>
        <p:spPr/>
      </p:sp>
    </p:spTree>
  </p:cSld>
  <p:clrMapOvr>
    <a:masterClrMapping/>
  </p:clrMapOvr>
</p:notes>
</file>

<file path=ppt/notesSlides/notesSlide6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 can read and analyze git log, git diff, git blame</a:t>
            </a:r>
          </a:p>
          <a:p>
            <a:r>
              <a:t>   * Great for understanding what happened: 'explain the last 5 commits'</a:t>
            </a:r>
          </a:p>
          <a:p>
            <a:r>
              <a:t>   * Branch comparison: Claude shows what's new in your feature branch</a:t>
            </a:r>
          </a:p>
          <a:p>
            <a:r>
              <a:t>   * Git blame: Claude explains who changed code and the context from commit messages</a:t>
            </a:r>
          </a:p>
          <a:p>
            <a:r>
              <a:t>   * PR review: give Claude a PR diff and ask for review</a:t>
            </a:r>
          </a:p>
          <a:p>
            <a:r>
              <a:t>   * Bug archaeology: 'when did the login timeout start happening?'</a:t>
            </a:r>
          </a:p>
          <a:p/>
          <a:p>
            <a:r>
              <a:t>REAL-WORLD EXAMPLE:</a:t>
            </a:r>
          </a:p>
          <a:p>
            <a:r>
              <a:t>   When joining a project mid-stream, ask Claude: 'what changed in the auth module over the last month?' - instant project history.</a:t>
            </a:r>
          </a:p>
          <a:p/>
          <a:p>
            <a:r>
              <a:t>TRANSITION:</a:t>
            </a:r>
          </a:p>
          <a:p>
            <a:r>
              <a:t>   Let's see an end-to-end Git workflow with Claude.</a:t>
            </a:r>
          </a:p>
        </p:txBody>
      </p:sp>
      <p:sp>
        <p:nvSpPr>
          <p:cNvPr id="4" name="Slide Number Placeholder 3"/>
          <p:cNvSpPr>
            <a:spLocks noGrp="1"/>
          </p:cNvSpPr>
          <p:nvPr>
            <p:ph type="sldNum" idx="5" sz="quarter"/>
          </p:nvPr>
        </p:nvSpPr>
        <p:spPr/>
      </p:sp>
    </p:spTree>
  </p:cSld>
  <p:clrMapOvr>
    <a:masterClrMapping/>
  </p:clrMapOvr>
</p:notes>
</file>

<file path=ppt/notesSlides/notesSlide6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minutes</a:t>
            </a:r>
          </a:p>
          <a:p/>
          <a:p>
            <a:r>
              <a:t>KEY POINTS:</a:t>
            </a:r>
          </a:p>
          <a:p>
            <a:r>
              <a:t>   * Start: claude 'create a branch for adding rate limiting'</a:t>
            </a:r>
          </a:p>
          <a:p>
            <a:r>
              <a:t>   * Show branch is created with descriptive name</a:t>
            </a:r>
          </a:p>
          <a:p>
            <a:r>
              <a:t>   * Ask: claude 'add rate limiting to the API endpoints'</a:t>
            </a:r>
          </a:p>
          <a:p>
            <a:r>
              <a:t>   * Watch Claude implement the feature</a:t>
            </a:r>
          </a:p>
          <a:p>
            <a:r>
              <a:t>   * Ask: claude 'commit these changes'</a:t>
            </a:r>
          </a:p>
          <a:p>
            <a:r>
              <a:t>   * Show commit message Claude generates - review and approve</a:t>
            </a:r>
          </a:p>
          <a:p>
            <a:r>
              <a:t>   * Ask: claude 'create a PR for this branch'</a:t>
            </a:r>
          </a:p>
          <a:p>
            <a:r>
              <a:t>   * Show PR title, description, file list, testing notes</a:t>
            </a:r>
          </a:p>
          <a:p>
            <a:r>
              <a:t>   * Review the PR content - show how comprehensive it is</a:t>
            </a:r>
          </a:p>
          <a:p/>
          <a:p>
            <a:r>
              <a:t>REAL-WORLD EXAMPLE:</a:t>
            </a:r>
          </a:p>
          <a:p>
            <a:r>
              <a:t>   This entire workflow - branch, implement, commit, PR - took 5 minutes and is production-ready.</a:t>
            </a:r>
          </a:p>
          <a:p/>
          <a:p>
            <a:r>
              <a:t>DEMO:</a:t>
            </a:r>
          </a:p>
          <a:p>
            <a:r>
              <a:t>   Show complete feature development workflow</a:t>
            </a:r>
          </a:p>
          <a:p/>
          <a:p>
            <a:r>
              <a:t>TRANSITION:</a:t>
            </a:r>
          </a:p>
          <a:p>
            <a:r>
              <a:t>   Now let's talk about general file operations and real development workflows.</a:t>
            </a:r>
          </a:p>
        </p:txBody>
      </p:sp>
      <p:sp>
        <p:nvSpPr>
          <p:cNvPr id="4" name="Slide Number Placeholder 3"/>
          <p:cNvSpPr>
            <a:spLocks noGrp="1"/>
          </p:cNvSpPr>
          <p:nvPr>
            <p:ph type="sldNum" idx="5" sz="quarter"/>
          </p:nvPr>
        </p:nvSpPr>
        <p:spPr/>
      </p:sp>
    </p:spTree>
  </p:cSld>
  <p:clrMapOvr>
    <a:masterClrMapping/>
  </p:clrMapOvr>
</p:notes>
</file>

<file path=ppt/notesSlides/notesSlide6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minute</a:t>
            </a:r>
          </a:p>
          <a:p/>
          <a:p>
            <a:r>
              <a:t>KEY POINTS:</a:t>
            </a:r>
          </a:p>
          <a:p>
            <a:r>
              <a:t>   * This section covers day-to-day development tasks</a:t>
            </a:r>
          </a:p>
          <a:p>
            <a:r>
              <a:t>   * How to use Claude for debugging, refactoring, testing</a:t>
            </a:r>
          </a:p>
          <a:p>
            <a:r>
              <a:t>   * These are the workflows you'll use every single day</a:t>
            </a:r>
          </a:p>
          <a:p/>
          <a:p>
            <a:r>
              <a:t>TRANSITION:</a:t>
            </a:r>
          </a:p>
          <a:p>
            <a:r>
              <a:t>   Let's start with core file operations.</a:t>
            </a:r>
          </a:p>
        </p:txBody>
      </p:sp>
      <p:sp>
        <p:nvSpPr>
          <p:cNvPr id="4" name="Slide Number Placeholder 3"/>
          <p:cNvSpPr>
            <a:spLocks noGrp="1"/>
          </p:cNvSpPr>
          <p:nvPr>
            <p:ph type="sldNum" idx="5" sz="quarter"/>
          </p:nvPr>
        </p:nvSpPr>
        <p:spPr/>
      </p:sp>
    </p:spTree>
  </p:cSld>
  <p:clrMapOvr>
    <a:masterClrMapping/>
  </p:clrMapOvr>
</p:notes>
</file>

<file path=ppt/notesSlides/notesSlide6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KEY POINTS:</a:t>
            </a:r>
          </a:p>
          <a:p>
            <a:r>
              <a:t>   * Claude Code can perform any file operation you can</a:t>
            </a:r>
          </a:p>
          <a:p>
            <a:r>
              <a:t>   * Read files to understand code</a:t>
            </a:r>
          </a:p>
          <a:p>
            <a:r>
              <a:t>   * Write files to make changes</a:t>
            </a:r>
          </a:p>
          <a:p>
            <a:r>
              <a:t>   * Search across codebase for patterns</a:t>
            </a:r>
          </a:p>
          <a:p>
            <a:r>
              <a:t>   * Refactor multiple files in coordination</a:t>
            </a:r>
          </a:p>
          <a:p>
            <a:r>
              <a:t>   * All operations respect your Git workflow and require appropriate permissions</a:t>
            </a:r>
          </a:p>
          <a:p/>
          <a:p>
            <a:r>
              <a:t>REAL-WORLD EXAMPLE:</a:t>
            </a:r>
          </a:p>
          <a:p>
            <a:r>
              <a:t>   claude 'rename the User class to Account everywhere in the codebase' - Claude finds all references and updates them consistently.</a:t>
            </a:r>
          </a:p>
          <a:p/>
          <a:p>
            <a:r>
              <a:t>TRANSITION:</a:t>
            </a:r>
          </a:p>
          <a:p>
            <a:r>
              <a:t>   Let's break down the core operations.</a:t>
            </a:r>
          </a:p>
        </p:txBody>
      </p:sp>
      <p:sp>
        <p:nvSpPr>
          <p:cNvPr id="4" name="Slide Number Placeholder 3"/>
          <p:cNvSpPr>
            <a:spLocks noGrp="1"/>
          </p:cNvSpPr>
          <p:nvPr>
            <p:ph type="sldNum" idx="5" sz="quarter"/>
          </p:nvPr>
        </p:nvSpPr>
        <p:spPr/>
      </p:sp>
    </p:spTree>
  </p:cSld>
  <p:clrMapOvr>
    <a:masterClrMapping/>
  </p:clrMapOvr>
</p:notes>
</file>

<file path=ppt/notesSlides/notesSlide6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Read: Claude examines your code to understand structure and logic</a:t>
            </a:r>
          </a:p>
          <a:p>
            <a:r>
              <a:t>   * Claude can trace how functions call each other across files</a:t>
            </a:r>
          </a:p>
          <a:p>
            <a:r>
              <a:t>   * Write: Claude can create new files from scratch or modify existing ones</a:t>
            </a:r>
          </a:p>
          <a:p>
            <a:r>
              <a:t>   * Multi-file edits maintain consistency - same pattern applied everywhere</a:t>
            </a:r>
          </a:p>
          <a:p>
            <a:r>
              <a:t>   * Search: Claude can find patterns, locate definitions, identify usage</a:t>
            </a:r>
          </a:p>
          <a:p>
            <a:r>
              <a:t>   * Search is more semantic than grep - Claude understands meaning</a:t>
            </a:r>
          </a:p>
          <a:p>
            <a:r>
              <a:t>   * All three operations work together in the agentic loop</a:t>
            </a:r>
          </a:p>
          <a:p/>
          <a:p>
            <a:r>
              <a:t>TRANSITION:</a:t>
            </a:r>
          </a:p>
          <a:p>
            <a:r>
              <a:t>   How does Claude generate code that matches your style?</a:t>
            </a:r>
          </a:p>
        </p:txBody>
      </p:sp>
      <p:sp>
        <p:nvSpPr>
          <p:cNvPr id="4" name="Slide Number Placeholder 3"/>
          <p:cNvSpPr>
            <a:spLocks noGrp="1"/>
          </p:cNvSpPr>
          <p:nvPr>
            <p:ph type="sldNum" idx="5" sz="quarter"/>
          </p:nvPr>
        </p:nvSpPr>
        <p:spPr/>
      </p:sp>
    </p:spTree>
  </p:cSld>
  <p:clrMapOvr>
    <a:masterClrMapping/>
  </p:clrMapOvr>
</p:notes>
</file>

<file path=ppt/notesSlides/notesSlide6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You describe the feature in natural language - no need to specify implementation</a:t>
            </a:r>
          </a:p>
          <a:p>
            <a:r>
              <a:t>   * Claude reads your existing code to understand your patterns</a:t>
            </a:r>
          </a:p>
          <a:p>
            <a:r>
              <a:t>   * If you use dependency injection, Claude will too</a:t>
            </a:r>
          </a:p>
          <a:p>
            <a:r>
              <a:t>   * If you format strings a certain way, Claude matches that</a:t>
            </a:r>
          </a:p>
          <a:p>
            <a:r>
              <a:t>   * Generated code follows your naming conventions automatically</a:t>
            </a:r>
          </a:p>
          <a:p>
            <a:r>
              <a:t>   * Claude creates tests in the same style as your existing tests</a:t>
            </a:r>
          </a:p>
          <a:p>
            <a:r>
              <a:t>   * Documentation and comments match your project's style</a:t>
            </a:r>
          </a:p>
          <a:p/>
          <a:p>
            <a:r>
              <a:t>REAL-WORLD EXAMPLE:</a:t>
            </a:r>
          </a:p>
          <a:p>
            <a:r>
              <a:t>   claude 'add a new endpoint for deleting users' - Claude looks at existing endpoints, follows the same pattern, adds similar tests.</a:t>
            </a:r>
          </a:p>
          <a:p/>
          <a:p>
            <a:r>
              <a:t>TRANSITION:</a:t>
            </a:r>
          </a:p>
          <a:p>
            <a:r>
              <a:t>   Let's look at the debugging workflow.</a:t>
            </a:r>
          </a:p>
        </p:txBody>
      </p:sp>
      <p:sp>
        <p:nvSpPr>
          <p:cNvPr id="4" name="Slide Number Placeholder 3"/>
          <p:cNvSpPr>
            <a:spLocks noGrp="1"/>
          </p:cNvSpPr>
          <p:nvPr>
            <p:ph type="sldNum" idx="5" sz="quarter"/>
          </p:nvPr>
        </p:nvSpPr>
        <p:spPr/>
      </p:sp>
    </p:spTree>
  </p:cSld>
  <p:clrMapOvr>
    <a:masterClrMapping/>
  </p:clrMapOvr>
</p:notes>
</file>

<file path=ppt/notesSlides/notesSlide6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Give Claude the error message - paste the full stack trace</a:t>
            </a:r>
          </a:p>
          <a:p>
            <a:r>
              <a:t>   * Explain how to reproduce - what steps trigger the bug</a:t>
            </a:r>
          </a:p>
          <a:p>
            <a:r>
              <a:t>   * Describe what should happen instead</a:t>
            </a:r>
          </a:p>
          <a:p>
            <a:r>
              <a:t>   * Claude reads the code mentioned in the stack trace</a:t>
            </a:r>
          </a:p>
          <a:p>
            <a:r>
              <a:t>   * Claude traces through the logic to find the root cause</a:t>
            </a:r>
          </a:p>
          <a:p>
            <a:r>
              <a:t>   * Claude proposes a fix and explains why it works</a:t>
            </a:r>
          </a:p>
          <a:p>
            <a:r>
              <a:t>   * Claude implements the fix and runs tests to verify</a:t>
            </a:r>
          </a:p>
          <a:p>
            <a:r>
              <a:t>   * If tests fail, Claude iterates until they pass</a:t>
            </a:r>
          </a:p>
          <a:p/>
          <a:p>
            <a:r>
              <a:t>REAL-WORLD EXAMPLE:</a:t>
            </a:r>
          </a:p>
          <a:p>
            <a:r>
              <a:t>   Paste a NullPointerException stack trace, say 'this happens when users with no profile try to login', Claude finds and fixes the null check bug.</a:t>
            </a:r>
          </a:p>
          <a:p/>
          <a:p>
            <a:r>
              <a:t>TRANSITION:</a:t>
            </a:r>
          </a:p>
          <a:p>
            <a:r>
              <a:t>   Refactoring is another common workflow.</a:t>
            </a:r>
          </a:p>
        </p:txBody>
      </p:sp>
      <p:sp>
        <p:nvSpPr>
          <p:cNvPr id="4" name="Slide Number Placeholder 3"/>
          <p:cNvSpPr>
            <a:spLocks noGrp="1"/>
          </p:cNvSpPr>
          <p:nvPr>
            <p:ph type="sldNum" idx="5" sz="quarter"/>
          </p:nvPr>
        </p:nvSpPr>
        <p:spPr/>
      </p:sp>
    </p:spTree>
  </p:cSld>
  <p:clrMapOvr>
    <a:masterClrMapping/>
  </p:clrMapOvr>
</p:notes>
</file>

<file path=ppt/notesSlides/notesSlide6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 excels at refactoring - it sees the whole codebase</a:t>
            </a:r>
          </a:p>
          <a:p>
            <a:r>
              <a:t>   * Extract function: Claude identifies logical units and extracts them</a:t>
            </a:r>
          </a:p>
          <a:p>
            <a:r>
              <a:t>   * Renaming: Claude finds all uses and updates consistently</a:t>
            </a:r>
          </a:p>
          <a:p>
            <a:r>
              <a:t>   * Architecture changes: Claude can convert callbacks to promises, sync to async</a:t>
            </a:r>
          </a:p>
          <a:p>
            <a:r>
              <a:t>   * Adding types: Claude infers types from usage and adds annotations</a:t>
            </a:r>
          </a:p>
          <a:p>
            <a:r>
              <a:t>   * Dead code: Claude finds functions never called and removes them safely</a:t>
            </a:r>
          </a:p>
          <a:p>
            <a:r>
              <a:t>   * All refactoring maintains tests and functionality</a:t>
            </a:r>
          </a:p>
          <a:p/>
          <a:p>
            <a:r>
              <a:t>REAL-WORLD EXAMPLE:</a:t>
            </a:r>
          </a:p>
          <a:p>
            <a:r>
              <a:t>   'convert this Express route to async/await' - Claude rewrites all callbacks, adds try/catch, updates tests.</a:t>
            </a:r>
          </a:p>
          <a:p/>
          <a:p>
            <a:r>
              <a:t>TRANSITION:</a:t>
            </a:r>
          </a:p>
          <a:p>
            <a:r>
              <a:t>   Test generation is a powerful Claude Code feature.</a:t>
            </a:r>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First requirement: Node.js version 18 or higher - check with 'node --version'</a:t>
            </a:r>
          </a:p>
          <a:p>
            <a:r>
              <a:t>   * If you don't have Node, install from nodejs.org or use nvm</a:t>
            </a:r>
          </a:p>
          <a:p>
            <a:r>
              <a:t>   * The npm install is global (-g flag) so claude command is available everywhere</a:t>
            </a:r>
          </a:p>
          <a:p>
            <a:r>
              <a:t>   * Verification step is important - make sure you see a version number, not an error</a:t>
            </a:r>
          </a:p>
          <a:p>
            <a:r>
              <a:t>   * API key can be set as environment variable ANTHROPIC_API_KEY or through configuration</a:t>
            </a:r>
          </a:p>
          <a:p>
            <a:r>
              <a:t>   * Once installed, just run 'claude' in any project directory to start</a:t>
            </a:r>
          </a:p>
          <a:p/>
          <a:p>
            <a:r>
              <a:t>REAL-WORLD EXAMPLE:</a:t>
            </a:r>
          </a:p>
          <a:p>
            <a:r>
              <a:t>   Installation takes about 2 minutes on a fresh system. The npm package is small - around 50MB.</a:t>
            </a:r>
          </a:p>
          <a:p/>
          <a:p>
            <a:r>
              <a:t>TRANSITION:</a:t>
            </a:r>
          </a:p>
          <a:p>
            <a:r>
              <a:t>   Once installed, here are the first commands you should try.</a:t>
            </a:r>
          </a:p>
        </p:txBody>
      </p:sp>
      <p:sp>
        <p:nvSpPr>
          <p:cNvPr id="4" name="Slide Number Placeholder 3"/>
          <p:cNvSpPr>
            <a:spLocks noGrp="1"/>
          </p:cNvSpPr>
          <p:nvPr>
            <p:ph type="sldNum" idx="5" sz="quarter"/>
          </p:nvPr>
        </p:nvSpPr>
        <p:spPr/>
      </p:sp>
    </p:spTree>
  </p:cSld>
  <p:clrMapOvr>
    <a:masterClrMapping/>
  </p:clrMapOvr>
</p:notes>
</file>

<file path=ppt/notesSlides/notesSlide7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Claude can generate comprehensive tests for existing code</a:t>
            </a:r>
          </a:p>
          <a:p>
            <a:r>
              <a:t>   * It detects your test framework by reading existing tests</a:t>
            </a:r>
          </a:p>
          <a:p>
            <a:r>
              <a:t>   * Tests cover normal cases, edge cases, and error conditions</a:t>
            </a:r>
          </a:p>
          <a:p>
            <a:r>
              <a:t>   * Claude follows your test structure - if you group by class, Claude does too</a:t>
            </a:r>
          </a:p>
          <a:p>
            <a:r>
              <a:t>   * Test data and fixtures are generated realistically</a:t>
            </a:r>
          </a:p>
          <a:p>
            <a:r>
              <a:t>   * Claude can also add tests when generating new features</a:t>
            </a:r>
          </a:p>
          <a:p>
            <a:r>
              <a:t>   * This dramatically improves code coverage</a:t>
            </a:r>
          </a:p>
          <a:p/>
          <a:p>
            <a:r>
              <a:t>REAL-WORLD EXAMPLE:</a:t>
            </a:r>
          </a:p>
          <a:p>
            <a:r>
              <a:t>   Give Claude a 200-line authentication module, ask for tests, get 500 lines of comprehensive test coverage in minutes.</a:t>
            </a:r>
          </a:p>
          <a:p/>
          <a:p>
            <a:r>
              <a:t>TRANSITION:</a:t>
            </a:r>
          </a:p>
          <a:p>
            <a:r>
              <a:t>   Let's watch a real debugging session with Claude.</a:t>
            </a:r>
          </a:p>
        </p:txBody>
      </p:sp>
      <p:sp>
        <p:nvSpPr>
          <p:cNvPr id="4" name="Slide Number Placeholder 3"/>
          <p:cNvSpPr>
            <a:spLocks noGrp="1"/>
          </p:cNvSpPr>
          <p:nvPr>
            <p:ph type="sldNum" idx="5" sz="quarter"/>
          </p:nvPr>
        </p:nvSpPr>
        <p:spPr/>
      </p:sp>
    </p:spTree>
  </p:cSld>
  <p:clrMapOvr>
    <a:masterClrMapping/>
  </p:clrMapOvr>
</p:notes>
</file>

<file path=ppt/notesSlides/notesSlide7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minutes</a:t>
            </a:r>
          </a:p>
          <a:p/>
          <a:p>
            <a:r>
              <a:t>KEY POINTS:</a:t>
            </a:r>
          </a:p>
          <a:p>
            <a:r>
              <a:t>   * Show a failing test or error message</a:t>
            </a:r>
          </a:p>
          <a:p>
            <a:r>
              <a:t>   * Paste the error to Claude: 'fix this bug' + stack trace</a:t>
            </a:r>
          </a:p>
          <a:p>
            <a:r>
              <a:t>   * Watch Claude read the relevant files</a:t>
            </a:r>
          </a:p>
          <a:p>
            <a:r>
              <a:t>   * Claude explains what's causing the bug</a:t>
            </a:r>
          </a:p>
          <a:p>
            <a:r>
              <a:t>   * Claude proposes a fix</a:t>
            </a:r>
          </a:p>
          <a:p>
            <a:r>
              <a:t>   * Claude implements the fix</a:t>
            </a:r>
          </a:p>
          <a:p>
            <a:r>
              <a:t>   * Claude runs tests to verify</a:t>
            </a:r>
          </a:p>
          <a:p>
            <a:r>
              <a:t>   * If tests still fail, watch Claude iterate</a:t>
            </a:r>
          </a:p>
          <a:p>
            <a:r>
              <a:t>   * Show the final fix and passing tests</a:t>
            </a:r>
          </a:p>
          <a:p/>
          <a:p>
            <a:r>
              <a:t>REAL-WORLD EXAMPLE:</a:t>
            </a:r>
          </a:p>
          <a:p>
            <a:r>
              <a:t>   Notice how Claude didn't just patch the symptom - it found the root cause and fixed it properly.</a:t>
            </a:r>
          </a:p>
          <a:p/>
          <a:p>
            <a:r>
              <a:t>DEMO:</a:t>
            </a:r>
          </a:p>
          <a:p>
            <a:r>
              <a:t>   Give Claude a real bug to debug and fix</a:t>
            </a:r>
          </a:p>
          <a:p/>
          <a:p>
            <a:r>
              <a:t>TRANSITION:</a:t>
            </a:r>
          </a:p>
          <a:p>
            <a:r>
              <a:t>   Now let's apply everything you've learned in Lab 2.</a:t>
            </a:r>
          </a:p>
        </p:txBody>
      </p:sp>
      <p:sp>
        <p:nvSpPr>
          <p:cNvPr id="4" name="Slide Number Placeholder 3"/>
          <p:cNvSpPr>
            <a:spLocks noGrp="1"/>
          </p:cNvSpPr>
          <p:nvPr>
            <p:ph type="sldNum" idx="5" sz="quarter"/>
          </p:nvPr>
        </p:nvSpPr>
        <p:spPr/>
      </p:sp>
    </p:spTree>
  </p:cSld>
  <p:clrMapOvr>
    <a:masterClrMapping/>
  </p:clrMapOvr>
</p:notes>
</file>

<file path=ppt/notesSlides/notesSlide7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45 minutes</a:t>
            </a:r>
          </a:p>
          <a:p/>
          <a:p>
            <a:r>
              <a:t>KEY POINTS:</a:t>
            </a:r>
          </a:p>
          <a:p>
            <a:r>
              <a:t>   * This is a realistic development workflow from start to finish</a:t>
            </a:r>
          </a:p>
          <a:p>
            <a:r>
              <a:t>   * Step 1: Clone the provided sample project (or use your own)</a:t>
            </a:r>
          </a:p>
          <a:p>
            <a:r>
              <a:t>   * Step 2: Give Claude the failing tests, have it find and fix 3 bugs</a:t>
            </a:r>
          </a:p>
          <a:p>
            <a:r>
              <a:t>   * Step 3: Use Claude to generate tests for the fixed code</a:t>
            </a:r>
          </a:p>
          <a:p>
            <a:r>
              <a:t>   * Step 4: Pick a messy module and have Claude refactor it</a:t>
            </a:r>
          </a:p>
          <a:p>
            <a:r>
              <a:t>   * Step 5: Generate API documentation with Claude</a:t>
            </a:r>
          </a:p>
          <a:p>
            <a:r>
              <a:t>   * Step 6: Create a branch, commit all changes, create a PR - all via Claude</a:t>
            </a:r>
          </a:p>
          <a:p>
            <a:r>
              <a:t>   * This lab combines everything: debugging, testing, refactoring, Git workflow</a:t>
            </a:r>
          </a:p>
          <a:p>
            <a:r>
              <a:t>   * By the end, you should feel confident using Claude Code for real work</a:t>
            </a:r>
          </a:p>
          <a:p/>
          <a:p>
            <a:r>
              <a:t>REAL-WORLD EXAMPLE:</a:t>
            </a:r>
          </a:p>
          <a:p>
            <a:r>
              <a:t>   This workflow mirrors what you'll do on Monday at your desk. Same tools, same process.</a:t>
            </a:r>
          </a:p>
          <a:p/>
          <a:p>
            <a:r>
              <a:t>TRANSITION:</a:t>
            </a:r>
          </a:p>
          <a:p>
            <a:r>
              <a:t>   After lab, we'll wrap up with key takeaways and resources.</a:t>
            </a:r>
          </a:p>
        </p:txBody>
      </p:sp>
      <p:sp>
        <p:nvSpPr>
          <p:cNvPr id="4" name="Slide Number Placeholder 3"/>
          <p:cNvSpPr>
            <a:spLocks noGrp="1"/>
          </p:cNvSpPr>
          <p:nvPr>
            <p:ph type="sldNum" idx="5" sz="quarter"/>
          </p:nvPr>
        </p:nvSpPr>
        <p:spPr/>
      </p:sp>
    </p:spTree>
  </p:cSld>
  <p:clrMapOvr>
    <a:masterClrMapping/>
  </p:clrMapOvr>
</p:notes>
</file>

<file path=ppt/notesSlides/notesSlide7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minutes</a:t>
            </a:r>
          </a:p>
          <a:p/>
          <a:p>
            <a:r>
              <a:t>KEY POINTS:</a:t>
            </a:r>
          </a:p>
          <a:p>
            <a:r>
              <a:t>   * Understanding the agentic loop changes how you prompt Claude</a:t>
            </a:r>
          </a:p>
          <a:p>
            <a:r>
              <a:t>   * Always create CLAUDE.md - it's 10 minutes that saves hours</a:t>
            </a:r>
          </a:p>
          <a:p>
            <a:r>
              <a:t>   * Good context management means better results and lower costs</a:t>
            </a:r>
          </a:p>
          <a:p>
            <a:r>
              <a:t>   * Security isn't optional - set up .claudeignore and permissions first</a:t>
            </a:r>
          </a:p>
          <a:p>
            <a:r>
              <a:t>   * Git integration is what makes Claude truly productive</a:t>
            </a:r>
          </a:p>
          <a:p>
            <a:r>
              <a:t>   * Claude won't be perfect on first try - iterate and refine</a:t>
            </a:r>
          </a:p>
          <a:p>
            <a:r>
              <a:t>   * These aren't just tips - they're the foundation of effective Claude Code use</a:t>
            </a:r>
          </a:p>
          <a:p/>
          <a:p>
            <a:r>
              <a:t>REAL-WORLD EXAMPLE:</a:t>
            </a:r>
          </a:p>
          <a:p>
            <a:r>
              <a:t>   Teams that follow these practices report 40-60% productivity gains. Teams that don't struggle with Claude.</a:t>
            </a:r>
          </a:p>
          <a:p/>
          <a:p>
            <a:r>
              <a:t>TRANSITION:</a:t>
            </a:r>
          </a:p>
          <a:p>
            <a:r>
              <a:t>   Here are resources for continuing your learning.</a:t>
            </a:r>
          </a:p>
        </p:txBody>
      </p:sp>
      <p:sp>
        <p:nvSpPr>
          <p:cNvPr id="4" name="Slide Number Placeholder 3"/>
          <p:cNvSpPr>
            <a:spLocks noGrp="1"/>
          </p:cNvSpPr>
          <p:nvPr>
            <p:ph type="sldNum" idx="5" sz="quarter"/>
          </p:nvPr>
        </p:nvSpPr>
        <p:spPr/>
      </p:sp>
    </p:spTree>
  </p:cSld>
  <p:clrMapOvr>
    <a:masterClrMapping/>
  </p:clrMapOvr>
</p:notes>
</file>

<file path=ppt/notesSlides/notesSlide7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Official docs are comprehensive and up to date</a:t>
            </a:r>
          </a:p>
          <a:p>
            <a:r>
              <a:t>   * Anthropic blog announces new features and best practices</a:t>
            </a:r>
          </a:p>
          <a:p>
            <a:r>
              <a:t>   * Cheat sheet in your handouts covers all slash commands and common workflows</a:t>
            </a:r>
          </a:p>
          <a:p>
            <a:r>
              <a:t>   * Tomorrow we go advanced: custom commands, Git hooks, Model Context Protocol, Agent Teams</a:t>
            </a:r>
          </a:p>
          <a:p>
            <a:r>
              <a:t>   * We're here to help - ask questions in Slack, schedule 1:1s if needed</a:t>
            </a:r>
          </a:p>
          <a:p>
            <a:r>
              <a:t>   * Practice between now and tomorrow - the more you use it, the better you'll get</a:t>
            </a:r>
          </a:p>
          <a:p/>
          <a:p>
            <a:r>
              <a:t>TRANSITION:</a:t>
            </a:r>
          </a:p>
          <a:p>
            <a:r>
              <a:t>   Thank you for your attention today. See you tomorrow!</a:t>
            </a:r>
          </a:p>
        </p:txBody>
      </p:sp>
      <p:sp>
        <p:nvSpPr>
          <p:cNvPr id="4" name="Slide Number Placeholder 3"/>
          <p:cNvSpPr>
            <a:spLocks noGrp="1"/>
          </p:cNvSpPr>
          <p:nvPr>
            <p:ph type="sldNum" idx="5" sz="quarter"/>
          </p:nvPr>
        </p:nvSpPr>
        <p:spPr/>
      </p:sp>
    </p:spTree>
  </p:cSld>
  <p:clrMapOvr>
    <a:masterClrMapping/>
  </p:clrMapOvr>
</p:notes>
</file>

<file path=ppt/notesSlides/notesSlide7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minutes</a:t>
            </a:r>
          </a:p>
          <a:p/>
          <a:p>
            <a:r>
              <a:t>KEY POINTS:</a:t>
            </a:r>
          </a:p>
          <a:p>
            <a:r>
              <a:t>   * Great work today - you've learned the fundamentals of Claude Code</a:t>
            </a:r>
          </a:p>
          <a:p>
            <a:r>
              <a:t>   * You should now feel comfortable installing, configuring, and using Claude Code</a:t>
            </a:r>
          </a:p>
          <a:p>
            <a:r>
              <a:t>   * Tomorrow we level up with advanced features</a:t>
            </a:r>
          </a:p>
          <a:p>
            <a:r>
              <a:t>   * Tonight: practice what you learned, try Claude Code on a real project</a:t>
            </a:r>
          </a:p>
          <a:p>
            <a:r>
              <a:t>   * Questions? Find us in Slack or grab us after class</a:t>
            </a:r>
          </a:p>
          <a:p>
            <a:r>
              <a:t>   * See you tomorrow for Day 3!</a:t>
            </a:r>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minutes</a:t>
            </a:r>
          </a:p>
          <a:p/>
          <a:p>
            <a:r>
              <a:t>KEY POINTS:</a:t>
            </a:r>
          </a:p>
          <a:p>
            <a:r>
              <a:t>   * Claude Code accepts natural language commands in quotes</a:t>
            </a:r>
          </a:p>
          <a:p>
            <a:r>
              <a:t>   * First command: 'explain this codebase' - Claude will read your files and give you an overview</a:t>
            </a:r>
          </a:p>
          <a:p>
            <a:r>
              <a:t>   * Second command: practical search - finding all TODO comments across the project</a:t>
            </a:r>
          </a:p>
          <a:p>
            <a:r>
              <a:t>   * Third command: targeted question about a specific module</a:t>
            </a:r>
          </a:p>
          <a:p>
            <a:r>
              <a:t>   * Claude will read relevant files automatically - you don't need to specify what to read yet</a:t>
            </a:r>
          </a:p>
          <a:p>
            <a:r>
              <a:t>   * These are exploratory commands - safe, read-only, great for getting started</a:t>
            </a:r>
          </a:p>
          <a:p/>
          <a:p>
            <a:r>
              <a:t>REAL-WORLD EXAMPLE:</a:t>
            </a:r>
          </a:p>
          <a:p>
            <a:r>
              <a:t>   When joining a new project, start with 'explain this codebase' - Claude will give you a better overview than most documentation.</a:t>
            </a:r>
          </a:p>
          <a:p/>
          <a:p>
            <a:r>
              <a:t>TRANSITION:</a:t>
            </a:r>
          </a:p>
          <a:p>
            <a:r>
              <a:t>   Now let's talk about configuration options.</a:t>
            </a:r>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minutes</a:t>
            </a:r>
          </a:p>
          <a:p/>
          <a:p>
            <a:r>
              <a:t>KEY POINTS:</a:t>
            </a:r>
          </a:p>
          <a:p>
            <a:r>
              <a:t>   * Two levels of configuration: global environment settings and per-project settings</a:t>
            </a:r>
          </a:p>
          <a:p>
            <a:r>
              <a:t>   * Environment config goes in your shell profile or .env files</a:t>
            </a:r>
          </a:p>
          <a:p>
            <a:r>
              <a:t>   * Most important environment variable: ANTHROPIC_API_KEY</a:t>
            </a:r>
          </a:p>
          <a:p>
            <a:r>
              <a:t>   * Project config is stored in .claude/ directory at your project root</a:t>
            </a:r>
          </a:p>
          <a:p>
            <a:r>
              <a:t>   * CLAUDE.md is where you tell Claude about your project - we'll cover this in detail soon</a:t>
            </a:r>
          </a:p>
          <a:p>
            <a:r>
              <a:t>   * .claudeignore works like .gitignore - tells Claude which files to skip</a:t>
            </a:r>
          </a:p>
          <a:p>
            <a:r>
              <a:t>   * Project settings override environment defaults</a:t>
            </a:r>
          </a:p>
          <a:p/>
          <a:p>
            <a:r>
              <a:t>TRANSITION:</a:t>
            </a:r>
          </a:p>
          <a:p>
            <a:r>
              <a:t>   Let's see this in action with a live installation demo.</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 Id="rId3" Type="http://schemas.openxmlformats.org/officeDocument/2006/relationships/image" Target="../media/image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Claude Code Fundamentals</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Installation &amp; First Run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Live installation and first commands</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Troubleshooting Common Issues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Node version too old → Upgrade to Node 18+ or use nvm to manage versions</a:t>
            </a:r>
          </a:p>
          <a:p>
            <a:pPr>
              <a:spcBef>
                <a:spcPts val="800"/>
              </a:spcBef>
              <a:spcAft>
                <a:spcPts val="800"/>
              </a:spcAft>
              <a:defRPr sz="2200">
                <a:solidFill>
                  <a:srgbClr val="FFFFFF"/>
                </a:solidFill>
              </a:defRPr>
            </a:pPr>
            <a:r>
              <a:t>  API key errors → Check ANTHROPIC_API_KEY is set correctly in environment</a:t>
            </a:r>
          </a:p>
          <a:p>
            <a:pPr>
              <a:spcBef>
                <a:spcPts val="800"/>
              </a:spcBef>
              <a:spcAft>
                <a:spcPts val="800"/>
              </a:spcAft>
              <a:defRPr sz="2200">
                <a:solidFill>
                  <a:srgbClr val="FFFFFF"/>
                </a:solidFill>
              </a:defRPr>
            </a:pPr>
            <a:r>
              <a:t>  Permission denied → Don't use sudo; fix npm permissions or use nvm</a:t>
            </a:r>
          </a:p>
          <a:p>
            <a:pPr>
              <a:spcBef>
                <a:spcPts val="800"/>
              </a:spcBef>
              <a:spcAft>
                <a:spcPts val="800"/>
              </a:spcAft>
              <a:defRPr sz="2200">
                <a:solidFill>
                  <a:srgbClr val="FFFFFF"/>
                </a:solidFill>
              </a:defRPr>
            </a:pPr>
            <a:r>
              <a:t>  Network/proxy issues → Configure npm proxy settings or use corporate CA certs</a:t>
            </a:r>
          </a:p>
          <a:p>
            <a:pPr>
              <a:spcBef>
                <a:spcPts val="800"/>
              </a:spcBef>
              <a:spcAft>
                <a:spcPts val="800"/>
              </a:spcAft>
              <a:defRPr sz="2200">
                <a:solidFill>
                  <a:srgbClr val="FFFFFF"/>
                </a:solidFill>
              </a:defRPr>
            </a:pPr>
            <a:r>
              <a:t>  Model not available → Check your API tier has access to requested model</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The Agentic Loop</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How Claude Code Actually Works</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74320"/>
            <a:ext cx="11277295" cy="731520"/>
          </a:xfrm>
          <a:prstGeom prst="rect">
            <a:avLst/>
          </a:prstGeom>
          <a:noFill/>
        </p:spPr>
        <p:txBody>
          <a:bodyPr wrap="square">
            <a:spAutoFit/>
          </a:bodyPr>
          <a:lstStyle/>
          <a:p>
            <a:r>
              <a:rPr sz="3200" b="1">
                <a:solidFill>
                  <a:srgbClr val="FFFFFF"/>
                </a:solidFill>
              </a:rPr>
              <a:t>The Agentic Loop</a:t>
            </a:r>
          </a:p>
        </p:txBody>
      </p:sp>
      <p:pic>
        <p:nvPicPr>
          <p:cNvPr id="3" name="Picture 2" descr="d2-agentic-loop.png"/>
          <p:cNvPicPr>
            <a:picLocks noChangeAspect="1"/>
          </p:cNvPicPr>
          <p:nvPr/>
        </p:nvPicPr>
        <p:blipFill>
          <a:blip r:embed="rId3"/>
          <a:stretch>
            <a:fillRect/>
          </a:stretch>
        </p:blipFill>
        <p:spPr>
          <a:xfrm>
            <a:off x="457200" y="1188720"/>
            <a:ext cx="11277295" cy="5212080"/>
          </a:xfrm>
          <a:prstGeom prst="rect">
            <a:avLst/>
          </a:prstGeom>
        </p:spPr>
      </p:pic>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1: Read</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Claude examines your codebase structure and files</a:t>
            </a:r>
          </a:p>
          <a:p>
            <a:pPr>
              <a:spcBef>
                <a:spcPts val="800"/>
              </a:spcBef>
              <a:spcAft>
                <a:spcPts val="800"/>
              </a:spcAft>
              <a:defRPr sz="2200">
                <a:solidFill>
                  <a:srgbClr val="FFFFFF"/>
                </a:solidFill>
              </a:defRPr>
            </a:pPr>
            <a:r>
              <a:t>  Reads file structure and dependencies automatically</a:t>
            </a:r>
          </a:p>
          <a:p>
            <a:pPr>
              <a:spcBef>
                <a:spcPts val="800"/>
              </a:spcBef>
              <a:spcAft>
                <a:spcPts val="800"/>
              </a:spcAft>
              <a:defRPr sz="2200">
                <a:solidFill>
                  <a:srgbClr val="FFFFFF"/>
                </a:solidFill>
              </a:defRPr>
            </a:pPr>
            <a:r>
              <a:t>  Scans relevant files based on your request</a:t>
            </a:r>
          </a:p>
          <a:p>
            <a:pPr>
              <a:spcBef>
                <a:spcPts val="800"/>
              </a:spcBef>
              <a:spcAft>
                <a:spcPts val="800"/>
              </a:spcAft>
              <a:defRPr sz="2200">
                <a:solidFill>
                  <a:srgbClr val="FFFFFF"/>
                </a:solidFill>
              </a:defRPr>
            </a:pPr>
            <a:r>
              <a:t>  Builds a mental model of your project architecture</a:t>
            </a:r>
          </a:p>
          <a:p>
            <a:pPr>
              <a:spcBef>
                <a:spcPts val="800"/>
              </a:spcBef>
              <a:spcAft>
                <a:spcPts val="800"/>
              </a:spcAft>
              <a:defRPr sz="2200">
                <a:solidFill>
                  <a:srgbClr val="FFFFFF"/>
                </a:solidFill>
              </a:defRPr>
            </a:pPr>
            <a:r>
              <a:t>  Uses .claudeignore to skip irrelevant files (node_modules, builds, etc.)</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2: Analyze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Understands the problem or request you've given</a:t>
            </a:r>
          </a:p>
          <a:p>
            <a:pPr>
              <a:spcBef>
                <a:spcPts val="800"/>
              </a:spcBef>
              <a:spcAft>
                <a:spcPts val="800"/>
              </a:spcAft>
              <a:defRPr sz="2200">
                <a:solidFill>
                  <a:srgbClr val="FFFFFF"/>
                </a:solidFill>
              </a:defRPr>
            </a:pPr>
            <a:r>
              <a:t>  Identifies which files need changes</a:t>
            </a:r>
          </a:p>
          <a:p>
            <a:pPr>
              <a:spcBef>
                <a:spcPts val="800"/>
              </a:spcBef>
              <a:spcAft>
                <a:spcPts val="800"/>
              </a:spcAft>
              <a:defRPr sz="2200">
                <a:solidFill>
                  <a:srgbClr val="FFFFFF"/>
                </a:solidFill>
              </a:defRPr>
            </a:pPr>
            <a:r>
              <a:t>  Maps dependencies between components</a:t>
            </a:r>
          </a:p>
          <a:p>
            <a:pPr>
              <a:spcBef>
                <a:spcPts val="800"/>
              </a:spcBef>
              <a:spcAft>
                <a:spcPts val="800"/>
              </a:spcAft>
              <a:defRPr sz="2200">
                <a:solidFill>
                  <a:srgbClr val="FFFFFF"/>
                </a:solidFill>
              </a:defRPr>
            </a:pPr>
            <a:r>
              <a:t>  Considers edge cases and constraints</a:t>
            </a:r>
          </a:p>
          <a:p>
            <a:pPr>
              <a:spcBef>
                <a:spcPts val="800"/>
              </a:spcBef>
              <a:spcAft>
                <a:spcPts val="800"/>
              </a:spcAft>
              <a:defRPr sz="2200">
                <a:solidFill>
                  <a:srgbClr val="FFFFFF"/>
                </a:solidFill>
              </a:defRPr>
            </a:pPr>
            <a:r>
              <a:t>  Determines the scope of work needed</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3: Plan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Decides what actions to take and in what order</a:t>
            </a:r>
          </a:p>
          <a:p>
            <a:pPr>
              <a:spcBef>
                <a:spcPts val="800"/>
              </a:spcBef>
              <a:spcAft>
                <a:spcPts val="800"/>
              </a:spcAft>
              <a:defRPr sz="2200">
                <a:solidFill>
                  <a:srgbClr val="FFFFFF"/>
                </a:solidFill>
              </a:defRPr>
            </a:pPr>
            <a:r>
              <a:t>  Sequences operations (read first, then write)</a:t>
            </a:r>
          </a:p>
          <a:p>
            <a:pPr>
              <a:spcBef>
                <a:spcPts val="800"/>
              </a:spcBef>
              <a:spcAft>
                <a:spcPts val="800"/>
              </a:spcAft>
              <a:defRPr sz="2200">
                <a:solidFill>
                  <a:srgbClr val="FFFFFF"/>
                </a:solidFill>
              </a:defRPr>
            </a:pPr>
            <a:r>
              <a:t>  Considers risks: will this break other code?</a:t>
            </a:r>
          </a:p>
          <a:p>
            <a:pPr>
              <a:spcBef>
                <a:spcPts val="800"/>
              </a:spcBef>
              <a:spcAft>
                <a:spcPts val="800"/>
              </a:spcAft>
              <a:defRPr sz="2200">
                <a:solidFill>
                  <a:srgbClr val="FFFFFF"/>
                </a:solidFill>
              </a:defRPr>
            </a:pPr>
            <a:r>
              <a:t>  May ask clarifying questions before proceeding</a:t>
            </a:r>
          </a:p>
          <a:p>
            <a:pPr>
              <a:spcBef>
                <a:spcPts val="800"/>
              </a:spcBef>
              <a:spcAft>
                <a:spcPts val="800"/>
              </a:spcAft>
              <a:defRPr sz="2200">
                <a:solidFill>
                  <a:srgbClr val="FFFFFF"/>
                </a:solidFill>
              </a:defRPr>
            </a:pPr>
            <a:r>
              <a:t>  Creates an internal action plan with specific steps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4: Execute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Makes file changes using built-in tools</a:t>
            </a:r>
          </a:p>
          <a:p>
            <a:pPr>
              <a:spcBef>
                <a:spcPts val="800"/>
              </a:spcBef>
              <a:spcAft>
                <a:spcPts val="800"/>
              </a:spcAft>
              <a:defRPr sz="2200">
                <a:solidFill>
                  <a:srgbClr val="FFFFFF"/>
                </a:solidFill>
              </a:defRPr>
            </a:pPr>
            <a:r>
              <a:t>  Runs commands in your terminal</a:t>
            </a:r>
          </a:p>
          <a:p>
            <a:pPr>
              <a:spcBef>
                <a:spcPts val="800"/>
              </a:spcBef>
              <a:spcAft>
                <a:spcPts val="800"/>
              </a:spcAft>
              <a:defRPr sz="2200">
                <a:solidFill>
                  <a:srgbClr val="FFFFFF"/>
                </a:solidFill>
              </a:defRPr>
            </a:pPr>
            <a:r>
              <a:t>  Creates new files when needed</a:t>
            </a:r>
          </a:p>
          <a:p>
            <a:pPr>
              <a:spcBef>
                <a:spcPts val="800"/>
              </a:spcBef>
              <a:spcAft>
                <a:spcPts val="800"/>
              </a:spcAft>
              <a:defRPr sz="2200">
                <a:solidFill>
                  <a:srgbClr val="FFFFFF"/>
                </a:solidFill>
              </a:defRPr>
            </a:pPr>
            <a:r>
              <a:t>  Installs dependencies if required</a:t>
            </a:r>
          </a:p>
          <a:p>
            <a:pPr>
              <a:spcBef>
                <a:spcPts val="800"/>
              </a:spcBef>
              <a:spcAft>
                <a:spcPts val="800"/>
              </a:spcAft>
              <a:defRPr sz="2200">
                <a:solidFill>
                  <a:srgbClr val="FFFFFF"/>
                </a:solidFill>
              </a:defRPr>
            </a:pPr>
            <a:r>
              <a:t>  Each action equals one tool use (visible in logs)</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5: Verify</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Checks that changes compile/run correctly</a:t>
            </a:r>
          </a:p>
          <a:p>
            <a:pPr>
              <a:spcBef>
                <a:spcPts val="800"/>
              </a:spcBef>
              <a:spcAft>
                <a:spcPts val="800"/>
              </a:spcAft>
              <a:defRPr sz="2200">
                <a:solidFill>
                  <a:srgbClr val="FFFFFF"/>
                </a:solidFill>
              </a:defRPr>
            </a:pPr>
            <a:r>
              <a:t>  Runs existing tests if available</a:t>
            </a:r>
          </a:p>
          <a:p>
            <a:pPr>
              <a:spcBef>
                <a:spcPts val="800"/>
              </a:spcBef>
              <a:spcAft>
                <a:spcPts val="800"/>
              </a:spcAft>
              <a:defRPr sz="2200">
                <a:solidFill>
                  <a:srgbClr val="FFFFFF"/>
                </a:solidFill>
              </a:defRPr>
            </a:pPr>
            <a:r>
              <a:t>  Reviews own output for errors</a:t>
            </a:r>
          </a:p>
          <a:p>
            <a:pPr>
              <a:spcBef>
                <a:spcPts val="800"/>
              </a:spcBef>
              <a:spcAft>
                <a:spcPts val="800"/>
              </a:spcAft>
              <a:defRPr sz="2200">
                <a:solidFill>
                  <a:srgbClr val="FFFFFF"/>
                </a:solidFill>
              </a:defRPr>
            </a:pPr>
            <a:r>
              <a:t>  Reports results back to you</a:t>
            </a:r>
          </a:p>
          <a:p>
            <a:pPr>
              <a:spcBef>
                <a:spcPts val="800"/>
              </a:spcBef>
              <a:spcAft>
                <a:spcPts val="800"/>
              </a:spcAft>
              <a:defRPr sz="2200">
                <a:solidFill>
                  <a:srgbClr val="FFFFFF"/>
                </a:solidFill>
              </a:defRPr>
            </a:pPr>
            <a:r>
              <a:t>  Loops back to Read if issues are found</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Watching the Agentic Loop</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Observing Claude's thought process in real time</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Today's Agenda</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ounded Rectangle 3"/>
          <p:cNvSpPr/>
          <p:nvPr/>
        </p:nvSpPr>
        <p:spPr>
          <a:xfrm>
            <a:off x="457200"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94360" y="1645920"/>
            <a:ext cx="5135727" cy="640080"/>
          </a:xfrm>
          <a:prstGeom prst="rect">
            <a:avLst/>
          </a:prstGeom>
          <a:noFill/>
        </p:spPr>
        <p:txBody>
          <a:bodyPr wrap="none" anchor="ctr">
            <a:spAutoFit/>
          </a:bodyPr>
          <a:lstStyle/>
          <a:p>
            <a:pPr>
              <a:defRPr sz="1800" b="1">
                <a:solidFill>
                  <a:srgbClr val="0B0F1A"/>
                </a:solidFill>
              </a:defRPr>
            </a:pPr>
            <a:r>
              <a:t>Morning  (9:00 AM - 12:00 PM)</a:t>
            </a:r>
          </a:p>
        </p:txBody>
      </p:sp>
      <p:sp>
        <p:nvSpPr>
          <p:cNvPr id="6" name="Rectangle 5"/>
          <p:cNvSpPr/>
          <p:nvPr/>
        </p:nvSpPr>
        <p:spPr>
          <a:xfrm>
            <a:off x="457200"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94360" y="2468880"/>
            <a:ext cx="4221327" cy="502920"/>
          </a:xfrm>
          <a:prstGeom prst="rect">
            <a:avLst/>
          </a:prstGeom>
          <a:noFill/>
        </p:spPr>
        <p:txBody>
          <a:bodyPr wrap="square" anchor="ctr">
            <a:spAutoFit/>
          </a:bodyPr>
          <a:lstStyle/>
          <a:p>
            <a:pPr>
              <a:defRPr sz="1600">
                <a:solidFill>
                  <a:srgbClr val="FFFFFF"/>
                </a:solidFill>
              </a:defRPr>
            </a:pPr>
            <a:r>
              <a:t>Introduction &amp; Setup</a:t>
            </a:r>
          </a:p>
        </p:txBody>
      </p:sp>
      <p:sp>
        <p:nvSpPr>
          <p:cNvPr id="8" name="Rounded Rectangle 7"/>
          <p:cNvSpPr/>
          <p:nvPr/>
        </p:nvSpPr>
        <p:spPr>
          <a:xfrm>
            <a:off x="4815687"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815687" y="256032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10" name="TextBox 9"/>
          <p:cNvSpPr txBox="1"/>
          <p:nvPr/>
        </p:nvSpPr>
        <p:spPr>
          <a:xfrm>
            <a:off x="594360" y="2971800"/>
            <a:ext cx="4221327" cy="502920"/>
          </a:xfrm>
          <a:prstGeom prst="rect">
            <a:avLst/>
          </a:prstGeom>
          <a:noFill/>
        </p:spPr>
        <p:txBody>
          <a:bodyPr wrap="square" anchor="ctr">
            <a:spAutoFit/>
          </a:bodyPr>
          <a:lstStyle/>
          <a:p>
            <a:pPr>
              <a:defRPr sz="1600">
                <a:solidFill>
                  <a:srgbClr val="FFFFFF"/>
                </a:solidFill>
              </a:defRPr>
            </a:pPr>
            <a:r>
              <a:t>The Agentic Loop</a:t>
            </a:r>
          </a:p>
        </p:txBody>
      </p:sp>
      <p:sp>
        <p:nvSpPr>
          <p:cNvPr id="11" name="Rounded Rectangle 10"/>
          <p:cNvSpPr/>
          <p:nvPr/>
        </p:nvSpPr>
        <p:spPr>
          <a:xfrm>
            <a:off x="4815687"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815687" y="30632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13" name="Rectangle 12"/>
          <p:cNvSpPr/>
          <p:nvPr/>
        </p:nvSpPr>
        <p:spPr>
          <a:xfrm>
            <a:off x="457200"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594360" y="3474720"/>
            <a:ext cx="4221327" cy="502920"/>
          </a:xfrm>
          <a:prstGeom prst="rect">
            <a:avLst/>
          </a:prstGeom>
          <a:noFill/>
        </p:spPr>
        <p:txBody>
          <a:bodyPr wrap="square" anchor="ctr">
            <a:spAutoFit/>
          </a:bodyPr>
          <a:lstStyle/>
          <a:p>
            <a:pPr>
              <a:defRPr sz="1600">
                <a:solidFill>
                  <a:srgbClr val="FFFFFF"/>
                </a:solidFill>
              </a:defRPr>
            </a:pPr>
            <a:r>
              <a:t>CLAUDE.md &amp; Configuration</a:t>
            </a:r>
          </a:p>
        </p:txBody>
      </p:sp>
      <p:sp>
        <p:nvSpPr>
          <p:cNvPr id="15" name="Rounded Rectangle 14"/>
          <p:cNvSpPr/>
          <p:nvPr/>
        </p:nvSpPr>
        <p:spPr>
          <a:xfrm>
            <a:off x="4815687" y="356616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815687" y="356616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17" name="TextBox 16"/>
          <p:cNvSpPr txBox="1"/>
          <p:nvPr/>
        </p:nvSpPr>
        <p:spPr>
          <a:xfrm>
            <a:off x="594360" y="3977640"/>
            <a:ext cx="4221327" cy="502920"/>
          </a:xfrm>
          <a:prstGeom prst="rect">
            <a:avLst/>
          </a:prstGeom>
          <a:noFill/>
        </p:spPr>
        <p:txBody>
          <a:bodyPr wrap="square" anchor="ctr">
            <a:spAutoFit/>
          </a:bodyPr>
          <a:lstStyle/>
          <a:p>
            <a:pPr>
              <a:defRPr sz="1600">
                <a:solidFill>
                  <a:srgbClr val="FFFFFF"/>
                </a:solidFill>
              </a:defRPr>
            </a:pPr>
            <a:r>
              <a:t>@ Mentions &amp; Context</a:t>
            </a:r>
          </a:p>
        </p:txBody>
      </p:sp>
      <p:sp>
        <p:nvSpPr>
          <p:cNvPr id="18" name="Rounded Rectangle 17"/>
          <p:cNvSpPr/>
          <p:nvPr/>
        </p:nvSpPr>
        <p:spPr>
          <a:xfrm>
            <a:off x="4815687" y="406908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4815687" y="406908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20" name="Rectangle 19"/>
          <p:cNvSpPr/>
          <p:nvPr/>
        </p:nvSpPr>
        <p:spPr>
          <a:xfrm>
            <a:off x="457200"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594360" y="448056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22" name="Rounded Rectangle 21"/>
          <p:cNvSpPr/>
          <p:nvPr/>
        </p:nvSpPr>
        <p:spPr>
          <a:xfrm>
            <a:off x="4815687" y="457200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4815687" y="457200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24" name="TextBox 23"/>
          <p:cNvSpPr txBox="1"/>
          <p:nvPr/>
        </p:nvSpPr>
        <p:spPr>
          <a:xfrm>
            <a:off x="594360" y="4983480"/>
            <a:ext cx="4221327" cy="502920"/>
          </a:xfrm>
          <a:prstGeom prst="rect">
            <a:avLst/>
          </a:prstGeom>
          <a:noFill/>
        </p:spPr>
        <p:txBody>
          <a:bodyPr wrap="square" anchor="ctr">
            <a:spAutoFit/>
          </a:bodyPr>
          <a:lstStyle/>
          <a:p>
            <a:pPr>
              <a:defRPr sz="1600">
                <a:solidFill>
                  <a:srgbClr val="FFFFFF"/>
                </a:solidFill>
              </a:defRPr>
            </a:pPr>
            <a:r>
              <a:t>Context Management</a:t>
            </a:r>
          </a:p>
        </p:txBody>
      </p:sp>
      <p:sp>
        <p:nvSpPr>
          <p:cNvPr id="25" name="Rounded Rectangle 24"/>
          <p:cNvSpPr/>
          <p:nvPr/>
        </p:nvSpPr>
        <p:spPr>
          <a:xfrm>
            <a:off x="4815687"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4815687" y="50749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27" name="Rectangle 26"/>
          <p:cNvSpPr/>
          <p:nvPr/>
        </p:nvSpPr>
        <p:spPr>
          <a:xfrm>
            <a:off x="457200" y="548640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594360" y="5486400"/>
            <a:ext cx="4221327" cy="502920"/>
          </a:xfrm>
          <a:prstGeom prst="rect">
            <a:avLst/>
          </a:prstGeom>
          <a:noFill/>
        </p:spPr>
        <p:txBody>
          <a:bodyPr wrap="square" anchor="ctr">
            <a:spAutoFit/>
          </a:bodyPr>
          <a:lstStyle/>
          <a:p>
            <a:pPr>
              <a:defRPr sz="1600">
                <a:solidFill>
                  <a:srgbClr val="FFFFFF"/>
                </a:solidFill>
              </a:defRPr>
            </a:pPr>
            <a:r>
              <a:t>Lab 1: Setup &amp; First Project</a:t>
            </a:r>
          </a:p>
        </p:txBody>
      </p:sp>
      <p:sp>
        <p:nvSpPr>
          <p:cNvPr id="29" name="Rounded Rectangle 28"/>
          <p:cNvSpPr/>
          <p:nvPr/>
        </p:nvSpPr>
        <p:spPr>
          <a:xfrm>
            <a:off x="4815687" y="55778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TextBox 29"/>
          <p:cNvSpPr txBox="1"/>
          <p:nvPr/>
        </p:nvSpPr>
        <p:spPr>
          <a:xfrm>
            <a:off x="4815687" y="55778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31" name="Rounded Rectangle 30"/>
          <p:cNvSpPr/>
          <p:nvPr/>
        </p:nvSpPr>
        <p:spPr>
          <a:xfrm>
            <a:off x="6324447"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2" name="TextBox 31"/>
          <p:cNvSpPr txBox="1"/>
          <p:nvPr/>
        </p:nvSpPr>
        <p:spPr>
          <a:xfrm>
            <a:off x="6461607" y="1645920"/>
            <a:ext cx="5135727" cy="640080"/>
          </a:xfrm>
          <a:prstGeom prst="rect">
            <a:avLst/>
          </a:prstGeom>
          <a:noFill/>
        </p:spPr>
        <p:txBody>
          <a:bodyPr wrap="none" anchor="ctr">
            <a:spAutoFit/>
          </a:bodyPr>
          <a:lstStyle/>
          <a:p>
            <a:pPr>
              <a:defRPr sz="1800" b="1">
                <a:solidFill>
                  <a:srgbClr val="0B0F1A"/>
                </a:solidFill>
              </a:defRPr>
            </a:pPr>
            <a:r>
              <a:t>Afternoon  (1:00 PM - 4:00 PM)</a:t>
            </a:r>
          </a:p>
        </p:txBody>
      </p:sp>
      <p:sp>
        <p:nvSpPr>
          <p:cNvPr id="33" name="Rectangle 32"/>
          <p:cNvSpPr/>
          <p:nvPr/>
        </p:nvSpPr>
        <p:spPr>
          <a:xfrm>
            <a:off x="6324447"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4" name="TextBox 33"/>
          <p:cNvSpPr txBox="1"/>
          <p:nvPr/>
        </p:nvSpPr>
        <p:spPr>
          <a:xfrm>
            <a:off x="6461607" y="2468880"/>
            <a:ext cx="4221327" cy="502920"/>
          </a:xfrm>
          <a:prstGeom prst="rect">
            <a:avLst/>
          </a:prstGeom>
          <a:noFill/>
        </p:spPr>
        <p:txBody>
          <a:bodyPr wrap="square" anchor="ctr">
            <a:spAutoFit/>
          </a:bodyPr>
          <a:lstStyle/>
          <a:p>
            <a:pPr>
              <a:defRPr sz="1600">
                <a:solidFill>
                  <a:srgbClr val="FFFFFF"/>
                </a:solidFill>
              </a:defRPr>
            </a:pPr>
            <a:r>
              <a:t>Slash Commands</a:t>
            </a:r>
          </a:p>
        </p:txBody>
      </p:sp>
      <p:sp>
        <p:nvSpPr>
          <p:cNvPr id="35" name="Rounded Rectangle 34"/>
          <p:cNvSpPr/>
          <p:nvPr/>
        </p:nvSpPr>
        <p:spPr>
          <a:xfrm>
            <a:off x="10682935"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6" name="TextBox 35"/>
          <p:cNvSpPr txBox="1"/>
          <p:nvPr/>
        </p:nvSpPr>
        <p:spPr>
          <a:xfrm>
            <a:off x="10682935" y="25603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37" name="TextBox 36"/>
          <p:cNvSpPr txBox="1"/>
          <p:nvPr/>
        </p:nvSpPr>
        <p:spPr>
          <a:xfrm>
            <a:off x="6461607" y="2971800"/>
            <a:ext cx="4221327" cy="502920"/>
          </a:xfrm>
          <a:prstGeom prst="rect">
            <a:avLst/>
          </a:prstGeom>
          <a:noFill/>
        </p:spPr>
        <p:txBody>
          <a:bodyPr wrap="square" anchor="ctr">
            <a:spAutoFit/>
          </a:bodyPr>
          <a:lstStyle/>
          <a:p>
            <a:pPr>
              <a:defRPr sz="1600">
                <a:solidFill>
                  <a:srgbClr val="FFFFFF"/>
                </a:solidFill>
              </a:defRPr>
            </a:pPr>
            <a:r>
              <a:t>Permissions &amp; Security</a:t>
            </a:r>
          </a:p>
        </p:txBody>
      </p:sp>
      <p:sp>
        <p:nvSpPr>
          <p:cNvPr id="38" name="Rounded Rectangle 37"/>
          <p:cNvSpPr/>
          <p:nvPr/>
        </p:nvSpPr>
        <p:spPr>
          <a:xfrm>
            <a:off x="10682935"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9" name="TextBox 38"/>
          <p:cNvSpPr txBox="1"/>
          <p:nvPr/>
        </p:nvSpPr>
        <p:spPr>
          <a:xfrm>
            <a:off x="10682935" y="30632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40" name="Rectangle 39"/>
          <p:cNvSpPr/>
          <p:nvPr/>
        </p:nvSpPr>
        <p:spPr>
          <a:xfrm>
            <a:off x="6324447"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1" name="TextBox 40"/>
          <p:cNvSpPr txBox="1"/>
          <p:nvPr/>
        </p:nvSpPr>
        <p:spPr>
          <a:xfrm>
            <a:off x="6461607" y="347472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42" name="Rounded Rectangle 41"/>
          <p:cNvSpPr/>
          <p:nvPr/>
        </p:nvSpPr>
        <p:spPr>
          <a:xfrm>
            <a:off x="10682935" y="356616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3" name="TextBox 42"/>
          <p:cNvSpPr txBox="1"/>
          <p:nvPr/>
        </p:nvSpPr>
        <p:spPr>
          <a:xfrm>
            <a:off x="10682935" y="356616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44" name="TextBox 43"/>
          <p:cNvSpPr txBox="1"/>
          <p:nvPr/>
        </p:nvSpPr>
        <p:spPr>
          <a:xfrm>
            <a:off x="6461607" y="3977640"/>
            <a:ext cx="4221327" cy="502920"/>
          </a:xfrm>
          <a:prstGeom prst="rect">
            <a:avLst/>
          </a:prstGeom>
          <a:noFill/>
        </p:spPr>
        <p:txBody>
          <a:bodyPr wrap="square" anchor="ctr">
            <a:spAutoFit/>
          </a:bodyPr>
          <a:lstStyle/>
          <a:p>
            <a:pPr>
              <a:defRPr sz="1600">
                <a:solidFill>
                  <a:srgbClr val="FFFFFF"/>
                </a:solidFill>
              </a:defRPr>
            </a:pPr>
            <a:r>
              <a:t>Git Integration</a:t>
            </a:r>
          </a:p>
        </p:txBody>
      </p:sp>
      <p:sp>
        <p:nvSpPr>
          <p:cNvPr id="45" name="Rounded Rectangle 44"/>
          <p:cNvSpPr/>
          <p:nvPr/>
        </p:nvSpPr>
        <p:spPr>
          <a:xfrm>
            <a:off x="10682935" y="406908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6" name="TextBox 45"/>
          <p:cNvSpPr txBox="1"/>
          <p:nvPr/>
        </p:nvSpPr>
        <p:spPr>
          <a:xfrm>
            <a:off x="10682935" y="406908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47" name="Rectangle 46"/>
          <p:cNvSpPr/>
          <p:nvPr/>
        </p:nvSpPr>
        <p:spPr>
          <a:xfrm>
            <a:off x="6324447"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8" name="TextBox 47"/>
          <p:cNvSpPr txBox="1"/>
          <p:nvPr/>
        </p:nvSpPr>
        <p:spPr>
          <a:xfrm>
            <a:off x="6461607" y="4480560"/>
            <a:ext cx="4221327" cy="502920"/>
          </a:xfrm>
          <a:prstGeom prst="rect">
            <a:avLst/>
          </a:prstGeom>
          <a:noFill/>
        </p:spPr>
        <p:txBody>
          <a:bodyPr wrap="square" anchor="ctr">
            <a:spAutoFit/>
          </a:bodyPr>
          <a:lstStyle/>
          <a:p>
            <a:pPr>
              <a:defRPr sz="1600">
                <a:solidFill>
                  <a:srgbClr val="FFFFFF"/>
                </a:solidFill>
              </a:defRPr>
            </a:pPr>
            <a:r>
              <a:t>File Operations &amp; Workflows</a:t>
            </a:r>
          </a:p>
        </p:txBody>
      </p:sp>
      <p:sp>
        <p:nvSpPr>
          <p:cNvPr id="49" name="Rounded Rectangle 48"/>
          <p:cNvSpPr/>
          <p:nvPr/>
        </p:nvSpPr>
        <p:spPr>
          <a:xfrm>
            <a:off x="10682935" y="457200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0" name="TextBox 49"/>
          <p:cNvSpPr txBox="1"/>
          <p:nvPr/>
        </p:nvSpPr>
        <p:spPr>
          <a:xfrm>
            <a:off x="10682935" y="457200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51" name="TextBox 50"/>
          <p:cNvSpPr txBox="1"/>
          <p:nvPr/>
        </p:nvSpPr>
        <p:spPr>
          <a:xfrm>
            <a:off x="6461607" y="4983480"/>
            <a:ext cx="4221327" cy="502920"/>
          </a:xfrm>
          <a:prstGeom prst="rect">
            <a:avLst/>
          </a:prstGeom>
          <a:noFill/>
        </p:spPr>
        <p:txBody>
          <a:bodyPr wrap="square" anchor="ctr">
            <a:spAutoFit/>
          </a:bodyPr>
          <a:lstStyle/>
          <a:p>
            <a:pPr>
              <a:defRPr sz="1600">
                <a:solidFill>
                  <a:srgbClr val="FFFFFF"/>
                </a:solidFill>
              </a:defRPr>
            </a:pPr>
            <a:r>
              <a:t>Lab 2 &amp; Wrap-up</a:t>
            </a:r>
          </a:p>
        </p:txBody>
      </p:sp>
      <p:sp>
        <p:nvSpPr>
          <p:cNvPr id="52" name="Rounded Rectangle 51"/>
          <p:cNvSpPr/>
          <p:nvPr/>
        </p:nvSpPr>
        <p:spPr>
          <a:xfrm>
            <a:off x="10682935"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3" name="TextBox 52"/>
          <p:cNvSpPr txBox="1"/>
          <p:nvPr/>
        </p:nvSpPr>
        <p:spPr>
          <a:xfrm>
            <a:off x="10682935" y="5074920"/>
            <a:ext cx="914400" cy="320040"/>
          </a:xfrm>
          <a:prstGeom prst="rect">
            <a:avLst/>
          </a:prstGeom>
          <a:noFill/>
        </p:spPr>
        <p:txBody>
          <a:bodyPr wrap="none" anchor="ctr">
            <a:spAutoFit/>
          </a:bodyPr>
          <a:lstStyle/>
          <a:p>
            <a:pPr algn="ctr">
              <a:defRPr sz="1300" b="1">
                <a:solidFill>
                  <a:srgbClr val="00D4AA"/>
                </a:solidFill>
              </a:defRPr>
            </a:pPr>
            <a:r>
              <a:t>45 min</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CLAUDE.md Configuration</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Your Project's AI Instructions</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CLAUDE.md?</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A markdown file that tells Claude Code how to work on YOUR project</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74320"/>
            <a:ext cx="11277295" cy="731520"/>
          </a:xfrm>
          <a:prstGeom prst="rect">
            <a:avLst/>
          </a:prstGeom>
          <a:noFill/>
        </p:spPr>
        <p:txBody>
          <a:bodyPr wrap="square">
            <a:spAutoFit/>
          </a:bodyPr>
          <a:lstStyle/>
          <a:p>
            <a:r>
              <a:rPr sz="3200" b="1">
                <a:solidFill>
                  <a:srgbClr val="FFFFFF"/>
                </a:solidFill>
              </a:rPr>
              <a:t>What Goes in CLAUDE.md</a:t>
            </a:r>
          </a:p>
        </p:txBody>
      </p:sp>
      <p:pic>
        <p:nvPicPr>
          <p:cNvPr id="3" name="Picture 2" descr="d2-claude-md-structure.png"/>
          <p:cNvPicPr>
            <a:picLocks noChangeAspect="1"/>
          </p:cNvPicPr>
          <p:nvPr/>
        </p:nvPicPr>
        <p:blipFill>
          <a:blip r:embed="rId3"/>
          <a:stretch>
            <a:fillRect/>
          </a:stretch>
        </p:blipFill>
        <p:spPr>
          <a:xfrm>
            <a:off x="457200" y="1188720"/>
            <a:ext cx="11277295" cy="5212080"/>
          </a:xfrm>
          <a:prstGeom prst="rect">
            <a:avLst/>
          </a:prstGeom>
        </p:spPr>
      </p:pic>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CLAUDE.md Example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MARKDOWN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My Project</a:t>
            </a:r>
            <a:br/>
            <a:br/>
            <a:r>
              <a:t>## Stack</a:t>
            </a:r>
            <a:br/>
            <a:r>
              <a:t>- Python 3.11 + FastAPI</a:t>
            </a:r>
            <a:br/>
            <a:r>
              <a:t>- PostgreSQL + SQLAlchemy</a:t>
            </a:r>
            <a:br/>
            <a:r>
              <a:t>- React frontend</a:t>
            </a:r>
            <a:br/>
            <a:br/>
            <a:r>
              <a:t>## Rules</a:t>
            </a: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CLAUDE.md Levels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Project Level</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Root CLAUDE.md</a:t>
            </a:r>
          </a:p>
          <a:p>
            <a:pPr>
              <a:spcAft>
                <a:spcPts val="1200"/>
              </a:spcAft>
              <a:defRPr sz="1800">
                <a:solidFill>
                  <a:srgbClr val="FFFFFF"/>
                </a:solidFill>
              </a:defRPr>
            </a:pPr>
            <a:r>
              <a:t>  Shared team configuration</a:t>
            </a:r>
          </a:p>
          <a:p>
            <a:pPr>
              <a:spcAft>
                <a:spcPts val="1200"/>
              </a:spcAft>
              <a:defRPr sz="1800">
                <a:solidFill>
                  <a:srgbClr val="FFFFFF"/>
                </a:solidFill>
              </a:defRPr>
            </a:pPr>
            <a:r>
              <a:t>  Project-wide rules</a:t>
            </a:r>
          </a:p>
          <a:p>
            <a:pPr>
              <a:spcAft>
                <a:spcPts val="1200"/>
              </a:spcAft>
              <a:defRPr sz="1800">
                <a:solidFill>
                  <a:srgbClr val="FFFFFF"/>
                </a:solidFill>
              </a:defRPr>
            </a:pPr>
            <a:r>
              <a:t>  General architecture</a:t>
            </a:r>
          </a:p>
          <a:p>
            <a:pPr>
              <a:spcAft>
                <a:spcPts val="1200"/>
              </a:spcAft>
              <a:defRPr sz="1800">
                <a:solidFill>
                  <a:srgbClr val="FFFFFF"/>
                </a:solidFill>
              </a:defRPr>
            </a:pPr>
            <a:r>
              <a:t>  Applies everywhere</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Directory Level</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Subdirectory CLAUDE.md</a:t>
            </a:r>
          </a:p>
          <a:p>
            <a:pPr>
              <a:spcAft>
                <a:spcPts val="1200"/>
              </a:spcAft>
              <a:defRPr sz="1800">
                <a:solidFill>
                  <a:srgbClr val="FFFFFF"/>
                </a:solidFill>
              </a:defRPr>
            </a:pPr>
            <a:r>
              <a:t>  Module-specific rules</a:t>
            </a:r>
          </a:p>
          <a:p>
            <a:pPr>
              <a:spcAft>
                <a:spcPts val="1200"/>
              </a:spcAft>
              <a:defRPr sz="1800">
                <a:solidFill>
                  <a:srgbClr val="FFFFFF"/>
                </a:solidFill>
              </a:defRPr>
            </a:pPr>
            <a:r>
              <a:t>  Overrides project level</a:t>
            </a:r>
          </a:p>
          <a:p>
            <a:pPr>
              <a:spcAft>
                <a:spcPts val="1200"/>
              </a:spcAft>
              <a:defRPr sz="1800">
                <a:solidFill>
                  <a:srgbClr val="FFFFFF"/>
                </a:solidFill>
              </a:defRPr>
            </a:pPr>
            <a:r>
              <a:t>  Specialized guidance</a:t>
            </a:r>
          </a:p>
          <a:p>
            <a:pPr>
              <a:spcAft>
                <a:spcPts val="1200"/>
              </a:spcAft>
              <a:defRPr sz="1800">
                <a:solidFill>
                  <a:srgbClr val="FFFFFF"/>
                </a:solidFill>
              </a:defRPr>
            </a:pPr>
            <a:r>
              <a:t>  Narrower scope</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Creating CLAUDE.md with /init</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Auto-generating project configuration</a:t>
            </a: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 Mentions &amp; Context</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Feeding Claude the Right Information</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 Mentions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Reference files, folders, URLs, and commits directly in your prompts</a:t>
            </a: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 Mention Types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@file.py - Reference a specific file</a:t>
            </a:r>
          </a:p>
          <a:p>
            <a:pPr>
              <a:spcBef>
                <a:spcPts val="800"/>
              </a:spcBef>
              <a:spcAft>
                <a:spcPts val="800"/>
              </a:spcAft>
              <a:defRPr sz="2200">
                <a:solidFill>
                  <a:srgbClr val="FFFFFF"/>
                </a:solidFill>
              </a:defRPr>
            </a:pPr>
            <a:r>
              <a:t>  @src/ - Reference entire directory</a:t>
            </a:r>
          </a:p>
          <a:p>
            <a:pPr>
              <a:spcBef>
                <a:spcPts val="800"/>
              </a:spcBef>
              <a:spcAft>
                <a:spcPts val="800"/>
              </a:spcAft>
              <a:defRPr sz="2200">
                <a:solidFill>
                  <a:srgbClr val="FFFFFF"/>
                </a:solidFill>
              </a:defRPr>
            </a:pPr>
            <a:r>
              <a:t>  @https://docs.example.com - Reference a URL for context</a:t>
            </a:r>
          </a:p>
          <a:p>
            <a:pPr>
              <a:spcBef>
                <a:spcPts val="800"/>
              </a:spcBef>
              <a:spcAft>
                <a:spcPts val="800"/>
              </a:spcAft>
              <a:defRPr sz="2200">
                <a:solidFill>
                  <a:srgbClr val="FFFFFF"/>
                </a:solidFill>
              </a:defRPr>
            </a:pPr>
            <a:r>
              <a:t>  @git:abc123 - Reference a specific commit</a:t>
            </a:r>
          </a:p>
          <a:p>
            <a:pPr>
              <a:spcBef>
                <a:spcPts val="800"/>
              </a:spcBef>
              <a:spcAft>
                <a:spcPts val="800"/>
              </a:spcAft>
              <a:defRPr sz="2200">
                <a:solidFill>
                  <a:srgbClr val="FFFFFF"/>
                </a:solidFill>
              </a:defRPr>
            </a:pPr>
            <a:r>
              <a:t>  @git:main..feature - Reference a diff between branches</a:t>
            </a: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Good vs Bad Context</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Good Context</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Specific files: @auth.py</a:t>
            </a:r>
          </a:p>
          <a:p>
            <a:pPr>
              <a:spcAft>
                <a:spcPts val="1200"/>
              </a:spcAft>
              <a:defRPr sz="1800">
                <a:solidFill>
                  <a:srgbClr val="FFFFFF"/>
                </a:solidFill>
              </a:defRPr>
            </a:pPr>
            <a:r>
              <a:t>  Relevant folders: @src/api/</a:t>
            </a:r>
          </a:p>
          <a:p>
            <a:pPr>
              <a:spcAft>
                <a:spcPts val="1200"/>
              </a:spcAft>
              <a:defRPr sz="1800">
                <a:solidFill>
                  <a:srgbClr val="FFFFFF"/>
                </a:solidFill>
              </a:defRPr>
            </a:pPr>
            <a:r>
              <a:t>  Focused scope</a:t>
            </a:r>
          </a:p>
          <a:p>
            <a:pPr>
              <a:spcAft>
                <a:spcPts val="1200"/>
              </a:spcAft>
              <a:defRPr sz="1800">
                <a:solidFill>
                  <a:srgbClr val="FFFFFF"/>
                </a:solidFill>
              </a:defRPr>
            </a:pPr>
            <a:r>
              <a:t>  Only what's needed</a:t>
            </a:r>
          </a:p>
          <a:p>
            <a:pPr>
              <a:spcAft>
                <a:spcPts val="1200"/>
              </a:spcAft>
              <a:defRPr sz="1800">
                <a:solidFill>
                  <a:srgbClr val="FFFFFF"/>
                </a:solidFill>
              </a:defRPr>
            </a:pPr>
            <a:r>
              <a:t>  Saves tokens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Bad Context</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Entire codebase: @./</a:t>
            </a:r>
          </a:p>
          <a:p>
            <a:pPr>
              <a:spcAft>
                <a:spcPts val="1200"/>
              </a:spcAft>
              <a:defRPr sz="1800">
                <a:solidFill>
                  <a:srgbClr val="FFFFFF"/>
                </a:solidFill>
              </a:defRPr>
            </a:pPr>
            <a:r>
              <a:t>  Too many files at once</a:t>
            </a:r>
          </a:p>
          <a:p>
            <a:pPr>
              <a:spcAft>
                <a:spcPts val="1200"/>
              </a:spcAft>
              <a:defRPr sz="1800">
                <a:solidFill>
                  <a:srgbClr val="FFFFFF"/>
                </a:solidFill>
              </a:defRPr>
            </a:pPr>
            <a:r>
              <a:t>  Unrelated context</a:t>
            </a:r>
          </a:p>
          <a:p>
            <a:pPr>
              <a:spcAft>
                <a:spcPts val="1200"/>
              </a:spcAft>
              <a:defRPr sz="1800">
                <a:solidFill>
                  <a:srgbClr val="FFFFFF"/>
                </a:solidFill>
              </a:defRPr>
            </a:pPr>
            <a:r>
              <a:t>  Wastes tokens</a:t>
            </a:r>
          </a:p>
          <a:p>
            <a:pPr>
              <a:spcAft>
                <a:spcPts val="1200"/>
              </a:spcAft>
              <a:defRPr sz="1800">
                <a:solidFill>
                  <a:srgbClr val="FFFFFF"/>
                </a:solidFill>
              </a:defRPr>
            </a:pPr>
            <a:r>
              <a:t>  Confuses Claude</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Learning Objectives</a:t>
            </a:r>
          </a:p>
        </p:txBody>
      </p:sp>
      <p:sp>
        <p:nvSpPr>
          <p:cNvPr id="4" name="Oval 3"/>
          <p:cNvSpPr/>
          <p:nvPr/>
        </p:nvSpPr>
        <p:spPr>
          <a:xfrm>
            <a:off x="457200" y="13716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3716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6" name="TextBox 5"/>
          <p:cNvSpPr txBox="1"/>
          <p:nvPr/>
        </p:nvSpPr>
        <p:spPr>
          <a:xfrm>
            <a:off x="1005840" y="1417320"/>
            <a:ext cx="10728655" cy="731520"/>
          </a:xfrm>
          <a:prstGeom prst="rect">
            <a:avLst/>
          </a:prstGeom>
          <a:noFill/>
        </p:spPr>
        <p:txBody>
          <a:bodyPr wrap="square">
            <a:spAutoFit/>
          </a:bodyPr>
          <a:lstStyle/>
          <a:p>
            <a:pPr>
              <a:defRPr sz="2200">
                <a:solidFill>
                  <a:srgbClr val="FFFFFF"/>
                </a:solidFill>
              </a:defRPr>
            </a:pPr>
            <a:r>
              <a:t>Install and configure Claude Code in your development environment</a:t>
            </a:r>
          </a:p>
        </p:txBody>
      </p:sp>
      <p:sp>
        <p:nvSpPr>
          <p:cNvPr id="7" name="Oval 6"/>
          <p:cNvSpPr/>
          <p:nvPr/>
        </p:nvSpPr>
        <p:spPr>
          <a:xfrm>
            <a:off x="457200" y="219456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457200" y="219456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9" name="TextBox 8"/>
          <p:cNvSpPr txBox="1"/>
          <p:nvPr/>
        </p:nvSpPr>
        <p:spPr>
          <a:xfrm>
            <a:off x="1005840" y="2240280"/>
            <a:ext cx="10728655" cy="731520"/>
          </a:xfrm>
          <a:prstGeom prst="rect">
            <a:avLst/>
          </a:prstGeom>
          <a:noFill/>
        </p:spPr>
        <p:txBody>
          <a:bodyPr wrap="square">
            <a:spAutoFit/>
          </a:bodyPr>
          <a:lstStyle/>
          <a:p>
            <a:pPr>
              <a:defRPr sz="2200">
                <a:solidFill>
                  <a:srgbClr val="FFFFFF"/>
                </a:solidFill>
              </a:defRPr>
            </a:pPr>
            <a:r>
              <a:t>Understand the agentic loop and how Claude processes your requests</a:t>
            </a:r>
          </a:p>
        </p:txBody>
      </p:sp>
      <p:sp>
        <p:nvSpPr>
          <p:cNvPr id="10" name="Oval 9"/>
          <p:cNvSpPr/>
          <p:nvPr/>
        </p:nvSpPr>
        <p:spPr>
          <a:xfrm>
            <a:off x="457200" y="301752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57200" y="301752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2" name="TextBox 11"/>
          <p:cNvSpPr txBox="1"/>
          <p:nvPr/>
        </p:nvSpPr>
        <p:spPr>
          <a:xfrm>
            <a:off x="1005840" y="3063240"/>
            <a:ext cx="10728655" cy="731520"/>
          </a:xfrm>
          <a:prstGeom prst="rect">
            <a:avLst/>
          </a:prstGeom>
          <a:noFill/>
        </p:spPr>
        <p:txBody>
          <a:bodyPr wrap="square">
            <a:spAutoFit/>
          </a:bodyPr>
          <a:lstStyle/>
          <a:p>
            <a:pPr>
              <a:defRPr sz="2200">
                <a:solidFill>
                  <a:srgbClr val="FFFFFF"/>
                </a:solidFill>
              </a:defRPr>
            </a:pPr>
            <a:r>
              <a:t>Configure projects with CLAUDE.md to match your team's standards</a:t>
            </a:r>
          </a:p>
        </p:txBody>
      </p:sp>
      <p:sp>
        <p:nvSpPr>
          <p:cNvPr id="13" name="Oval 12"/>
          <p:cNvSpPr/>
          <p:nvPr/>
        </p:nvSpPr>
        <p:spPr>
          <a:xfrm>
            <a:off x="457200" y="384048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57200" y="384048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5" name="TextBox 14"/>
          <p:cNvSpPr txBox="1"/>
          <p:nvPr/>
        </p:nvSpPr>
        <p:spPr>
          <a:xfrm>
            <a:off x="1005840" y="3886200"/>
            <a:ext cx="10728655" cy="731520"/>
          </a:xfrm>
          <a:prstGeom prst="rect">
            <a:avLst/>
          </a:prstGeom>
          <a:noFill/>
        </p:spPr>
        <p:txBody>
          <a:bodyPr wrap="square">
            <a:spAutoFit/>
          </a:bodyPr>
          <a:lstStyle/>
          <a:p>
            <a:pPr>
              <a:defRPr sz="2200">
                <a:solidFill>
                  <a:srgbClr val="FFFFFF"/>
                </a:solidFill>
              </a:defRPr>
            </a:pPr>
            <a:r>
              <a:t>Use @ mentions and context management for efficient AI assistance</a:t>
            </a:r>
          </a:p>
        </p:txBody>
      </p:sp>
      <p:sp>
        <p:nvSpPr>
          <p:cNvPr id="16" name="Oval 15"/>
          <p:cNvSpPr/>
          <p:nvPr/>
        </p:nvSpPr>
        <p:spPr>
          <a:xfrm>
            <a:off x="457200" y="466344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457200" y="466344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8" name="TextBox 17"/>
          <p:cNvSpPr txBox="1"/>
          <p:nvPr/>
        </p:nvSpPr>
        <p:spPr>
          <a:xfrm>
            <a:off x="1005840" y="4709160"/>
            <a:ext cx="10728655" cy="731520"/>
          </a:xfrm>
          <a:prstGeom prst="rect">
            <a:avLst/>
          </a:prstGeom>
          <a:noFill/>
        </p:spPr>
        <p:txBody>
          <a:bodyPr wrap="square">
            <a:spAutoFit/>
          </a:bodyPr>
          <a:lstStyle/>
          <a:p>
            <a:pPr>
              <a:defRPr sz="2200">
                <a:solidFill>
                  <a:srgbClr val="FFFFFF"/>
                </a:solidFill>
              </a:defRPr>
            </a:pPr>
            <a:r>
              <a:t>Execute secure workflows with proper permissions and safeguards</a:t>
            </a:r>
          </a:p>
        </p:txBody>
      </p:sp>
      <p:sp>
        <p:nvSpPr>
          <p:cNvPr id="19" name="Oval 18"/>
          <p:cNvSpPr/>
          <p:nvPr/>
        </p:nvSpPr>
        <p:spPr>
          <a:xfrm>
            <a:off x="457200" y="54864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457200" y="54864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21" name="TextBox 20"/>
          <p:cNvSpPr txBox="1"/>
          <p:nvPr/>
        </p:nvSpPr>
        <p:spPr>
          <a:xfrm>
            <a:off x="1005840" y="5532120"/>
            <a:ext cx="10728655" cy="731520"/>
          </a:xfrm>
          <a:prstGeom prst="rect">
            <a:avLst/>
          </a:prstGeom>
          <a:noFill/>
        </p:spPr>
        <p:txBody>
          <a:bodyPr wrap="square">
            <a:spAutoFit/>
          </a:bodyPr>
          <a:lstStyle/>
          <a:p>
            <a:pPr>
              <a:defRPr sz="2200">
                <a:solidFill>
                  <a:srgbClr val="FFFFFF"/>
                </a:solidFill>
              </a:defRPr>
            </a:pPr>
            <a:r>
              <a:t>Integrate Claude Code with Git for automated commits and PR creation</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 Mention Examples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claude "fix the bug in @src/auth.py"</a:t>
            </a:r>
            <a:br/>
            <a:br/>
            <a:r>
              <a:t>claude "refactor @src/api/ to use async"</a:t>
            </a:r>
            <a:br/>
            <a:br/>
            <a:r>
              <a:t>claude "review changes in @git:main..feature-branch"</a:t>
            </a:r>
            <a:br/>
            <a:br/>
            <a:r>
              <a:t>claude "implement the pattern from @https://docs.example.com/guide"</a:t>
            </a: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Context Management</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What Claude Sees and How to Optimize It</a:t>
            </a: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The Context Window</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200K tokens ≈ 500 pages — powerful but finite</a:t>
            </a: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74320"/>
            <a:ext cx="11277295" cy="731520"/>
          </a:xfrm>
          <a:prstGeom prst="rect">
            <a:avLst/>
          </a:prstGeom>
          <a:noFill/>
        </p:spPr>
        <p:txBody>
          <a:bodyPr wrap="square">
            <a:spAutoFit/>
          </a:bodyPr>
          <a:lstStyle/>
          <a:p>
            <a:r>
              <a:rPr sz="3200" b="1">
                <a:solidFill>
                  <a:srgbClr val="FFFFFF"/>
                </a:solidFill>
              </a:rPr>
              <a:t>What's In Context</a:t>
            </a:r>
          </a:p>
        </p:txBody>
      </p:sp>
      <p:pic>
        <p:nvPicPr>
          <p:cNvPr id="3" name="Picture 2" descr="d2-context-window.png"/>
          <p:cNvPicPr>
            <a:picLocks noChangeAspect="1"/>
          </p:cNvPicPr>
          <p:nvPr/>
        </p:nvPicPr>
        <p:blipFill>
          <a:blip r:embed="rId3"/>
          <a:stretch>
            <a:fillRect/>
          </a:stretch>
        </p:blipFill>
        <p:spPr>
          <a:xfrm>
            <a:off x="457200" y="1188720"/>
            <a:ext cx="11277295" cy="5212080"/>
          </a:xfrm>
          <a:prstGeom prst="rect">
            <a:avLst/>
          </a:prstGeom>
        </p:spPr>
      </p:pic>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Context Optimization Strategies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Start fresh conversations for new topics</a:t>
            </a:r>
          </a:p>
          <a:p>
            <a:pPr>
              <a:spcBef>
                <a:spcPts val="800"/>
              </a:spcBef>
              <a:spcAft>
                <a:spcPts val="800"/>
              </a:spcAft>
              <a:defRPr sz="2200">
                <a:solidFill>
                  <a:srgbClr val="FFFFFF"/>
                </a:solidFill>
              </a:defRPr>
            </a:pPr>
            <a:r>
              <a:t>  Use /compact to summarize long sessions</a:t>
            </a:r>
          </a:p>
          <a:p>
            <a:pPr>
              <a:spcBef>
                <a:spcPts val="800"/>
              </a:spcBef>
              <a:spcAft>
                <a:spcPts val="800"/>
              </a:spcAft>
              <a:defRPr sz="2200">
                <a:solidFill>
                  <a:srgbClr val="FFFFFF"/>
                </a:solidFill>
              </a:defRPr>
            </a:pPr>
            <a:r>
              <a:t>  Be specific with @ mentions (files not folders)</a:t>
            </a:r>
          </a:p>
          <a:p>
            <a:pPr>
              <a:spcBef>
                <a:spcPts val="800"/>
              </a:spcBef>
              <a:spcAft>
                <a:spcPts val="800"/>
              </a:spcAft>
              <a:defRPr sz="2200">
                <a:solidFill>
                  <a:srgbClr val="FFFFFF"/>
                </a:solidFill>
              </a:defRPr>
            </a:pPr>
            <a:r>
              <a:t>  Use .claudeignore to exclude noise (node_modules, build/, .git)</a:t>
            </a:r>
          </a:p>
          <a:p>
            <a:pPr>
              <a:spcBef>
                <a:spcPts val="800"/>
              </a:spcBef>
              <a:spcAft>
                <a:spcPts val="800"/>
              </a:spcAft>
              <a:defRPr sz="2200">
                <a:solidFill>
                  <a:srgbClr val="FFFFFF"/>
                </a:solidFill>
              </a:defRPr>
            </a:pPr>
            <a:r>
              <a:t>  Break large tasks into focused conversations</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.claudeignore Example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TEXT</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.claudeignore</a:t>
            </a:r>
            <a:br/>
            <a:r>
              <a:t>node_modules/</a:t>
            </a:r>
            <a:br/>
            <a:r>
              <a:t>build/</a:t>
            </a:r>
            <a:br/>
            <a:r>
              <a:t>dist/</a:t>
            </a:r>
            <a:br/>
            <a:r>
              <a:t>.git/</a:t>
            </a:r>
            <a:br/>
            <a:r>
              <a:t>*.lock</a:t>
            </a:r>
            <a:br/>
            <a:r>
              <a:t>*.min.js</a:t>
            </a:r>
            <a:br/>
            <a:r>
              <a:t>coverage/</a:t>
            </a: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When to Start Fresh</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Keep Going</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Related follow-up task</a:t>
            </a:r>
          </a:p>
          <a:p>
            <a:pPr>
              <a:spcAft>
                <a:spcPts val="1200"/>
              </a:spcAft>
              <a:defRPr sz="1800">
                <a:solidFill>
                  <a:srgbClr val="FFFFFF"/>
                </a:solidFill>
              </a:defRPr>
            </a:pPr>
            <a:r>
              <a:t>  Iterating on same code</a:t>
            </a:r>
          </a:p>
          <a:p>
            <a:pPr>
              <a:spcAft>
                <a:spcPts val="1200"/>
              </a:spcAft>
              <a:defRPr sz="1800">
                <a:solidFill>
                  <a:srgbClr val="FFFFFF"/>
                </a:solidFill>
              </a:defRPr>
            </a:pPr>
            <a:r>
              <a:t>  Building on previous context</a:t>
            </a:r>
          </a:p>
          <a:p>
            <a:pPr>
              <a:spcAft>
                <a:spcPts val="1200"/>
              </a:spcAft>
              <a:defRPr sz="1800">
                <a:solidFill>
                  <a:srgbClr val="FFFFFF"/>
                </a:solidFill>
              </a:defRPr>
            </a:pPr>
            <a:r>
              <a:t>  Refining a solution</a:t>
            </a:r>
          </a:p>
          <a:p>
            <a:pPr>
              <a:spcAft>
                <a:spcPts val="1200"/>
              </a:spcAft>
              <a:defRPr sz="1800">
                <a:solidFill>
                  <a:srgbClr val="FFFFFF"/>
                </a:solidFill>
              </a:defRPr>
            </a:pPr>
            <a:r>
              <a:t>  Context still relevant</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Start New Chat</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Different topic/module</a:t>
            </a:r>
          </a:p>
          <a:p>
            <a:pPr>
              <a:spcAft>
                <a:spcPts val="1200"/>
              </a:spcAft>
              <a:defRPr sz="1800">
                <a:solidFill>
                  <a:srgbClr val="FFFFFF"/>
                </a:solidFill>
              </a:defRPr>
            </a:pPr>
            <a:r>
              <a:t>  Context getting long</a:t>
            </a:r>
          </a:p>
          <a:p>
            <a:pPr>
              <a:spcAft>
                <a:spcPts val="1200"/>
              </a:spcAft>
              <a:defRPr sz="1800">
                <a:solidFill>
                  <a:srgbClr val="FFFFFF"/>
                </a:solidFill>
              </a:defRPr>
            </a:pPr>
            <a:r>
              <a:t>  Claude seems confused</a:t>
            </a:r>
          </a:p>
          <a:p>
            <a:pPr>
              <a:spcAft>
                <a:spcPts val="1200"/>
              </a:spcAft>
              <a:defRPr sz="1800">
                <a:solidFill>
                  <a:srgbClr val="FFFFFF"/>
                </a:solidFill>
              </a:defRPr>
            </a:pPr>
            <a:r>
              <a:t>  New bug unrelated to current work</a:t>
            </a:r>
          </a:p>
          <a:p>
            <a:pPr>
              <a:spcAft>
                <a:spcPts val="1200"/>
              </a:spcAft>
              <a:defRPr sz="1800">
                <a:solidFill>
                  <a:srgbClr val="FFFFFF"/>
                </a:solidFill>
              </a:defRPr>
            </a:pPr>
            <a:r>
              <a:t>  Switching codebases</a:t>
            </a: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Context Optimization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Using /compact, .claudeignore, and token management</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Break</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15 minutes | Return for Lab 1</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45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1: Setup &amp; First Project</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457200" y="201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57200" y="2011680"/>
            <a:ext cx="457200" cy="457200"/>
          </a:xfrm>
          <a:prstGeom prst="rect">
            <a:avLst/>
          </a:prstGeom>
          <a:noFill/>
        </p:spPr>
        <p:txBody>
          <a:bodyPr wrap="none" anchor="ctr">
            <a:spAutoFit/>
          </a:bodyPr>
          <a:lstStyle/>
          <a:p>
            <a:pPr algn="ctr">
              <a:defRPr sz="1800" b="1">
                <a:solidFill>
                  <a:srgbClr val="0B0F1A"/>
                </a:solidFill>
              </a:defRPr>
            </a:pPr>
            <a:r>
              <a:t>1</a:t>
            </a:r>
          </a:p>
        </p:txBody>
      </p:sp>
      <p:sp>
        <p:nvSpPr>
          <p:cNvPr id="10" name="TextBox 9"/>
          <p:cNvSpPr txBox="1"/>
          <p:nvPr/>
        </p:nvSpPr>
        <p:spPr>
          <a:xfrm>
            <a:off x="1097280" y="2084832"/>
            <a:ext cx="10637215" cy="640080"/>
          </a:xfrm>
          <a:prstGeom prst="rect">
            <a:avLst/>
          </a:prstGeom>
          <a:noFill/>
        </p:spPr>
        <p:txBody>
          <a:bodyPr wrap="square">
            <a:normAutofit/>
          </a:bodyPr>
          <a:lstStyle/>
          <a:p>
            <a:pPr>
              <a:defRPr sz="1800">
                <a:solidFill>
                  <a:srgbClr val="FFFFFF"/>
                </a:solidFill>
              </a:defRPr>
            </a:pPr>
            <a:r>
              <a:t>Install Claude Code and verify it works (claude --version)</a:t>
            </a:r>
          </a:p>
        </p:txBody>
      </p:sp>
      <p:sp>
        <p:nvSpPr>
          <p:cNvPr id="11" name="Oval 10"/>
          <p:cNvSpPr/>
          <p:nvPr/>
        </p:nvSpPr>
        <p:spPr>
          <a:xfrm>
            <a:off x="457200" y="2773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57200" y="2773680"/>
            <a:ext cx="457200" cy="457200"/>
          </a:xfrm>
          <a:prstGeom prst="rect">
            <a:avLst/>
          </a:prstGeom>
          <a:noFill/>
        </p:spPr>
        <p:txBody>
          <a:bodyPr wrap="none" anchor="ctr">
            <a:spAutoFit/>
          </a:bodyPr>
          <a:lstStyle/>
          <a:p>
            <a:pPr algn="ctr">
              <a:defRPr sz="1800" b="1">
                <a:solidFill>
                  <a:srgbClr val="0B0F1A"/>
                </a:solidFill>
              </a:defRPr>
            </a:pPr>
            <a:r>
              <a:t>2</a:t>
            </a:r>
          </a:p>
        </p:txBody>
      </p:sp>
      <p:sp>
        <p:nvSpPr>
          <p:cNvPr id="13" name="TextBox 12"/>
          <p:cNvSpPr txBox="1"/>
          <p:nvPr/>
        </p:nvSpPr>
        <p:spPr>
          <a:xfrm>
            <a:off x="1097280" y="2846832"/>
            <a:ext cx="10637215" cy="640080"/>
          </a:xfrm>
          <a:prstGeom prst="rect">
            <a:avLst/>
          </a:prstGeom>
          <a:noFill/>
        </p:spPr>
        <p:txBody>
          <a:bodyPr wrap="square">
            <a:normAutofit/>
          </a:bodyPr>
          <a:lstStyle/>
          <a:p>
            <a:pPr>
              <a:defRPr sz="1800">
                <a:solidFill>
                  <a:srgbClr val="FFFFFF"/>
                </a:solidFill>
              </a:defRPr>
            </a:pPr>
            <a:r>
              <a:t>Initialize a project with /init command</a:t>
            </a:r>
          </a:p>
        </p:txBody>
      </p:sp>
      <p:sp>
        <p:nvSpPr>
          <p:cNvPr id="14" name="Oval 13"/>
          <p:cNvSpPr/>
          <p:nvPr/>
        </p:nvSpPr>
        <p:spPr>
          <a:xfrm>
            <a:off x="457200" y="3535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457200" y="3535680"/>
            <a:ext cx="457200" cy="457200"/>
          </a:xfrm>
          <a:prstGeom prst="rect">
            <a:avLst/>
          </a:prstGeom>
          <a:noFill/>
        </p:spPr>
        <p:txBody>
          <a:bodyPr wrap="none" anchor="ctr">
            <a:spAutoFit/>
          </a:bodyPr>
          <a:lstStyle/>
          <a:p>
            <a:pPr algn="ctr">
              <a:defRPr sz="1800" b="1">
                <a:solidFill>
                  <a:srgbClr val="0B0F1A"/>
                </a:solidFill>
              </a:defRPr>
            </a:pPr>
            <a:r>
              <a:t>3</a:t>
            </a:r>
          </a:p>
        </p:txBody>
      </p:sp>
      <p:sp>
        <p:nvSpPr>
          <p:cNvPr id="16" name="TextBox 15"/>
          <p:cNvSpPr txBox="1"/>
          <p:nvPr/>
        </p:nvSpPr>
        <p:spPr>
          <a:xfrm>
            <a:off x="1097280" y="3608832"/>
            <a:ext cx="10637215" cy="640080"/>
          </a:xfrm>
          <a:prstGeom prst="rect">
            <a:avLst/>
          </a:prstGeom>
          <a:noFill/>
        </p:spPr>
        <p:txBody>
          <a:bodyPr wrap="square">
            <a:normAutofit/>
          </a:bodyPr>
          <a:lstStyle/>
          <a:p>
            <a:pPr>
              <a:defRPr sz="1800">
                <a:solidFill>
                  <a:srgbClr val="FFFFFF"/>
                </a:solidFill>
              </a:defRPr>
            </a:pPr>
            <a:r>
              <a:t>Configure CLAUDE.md for your tech stack</a:t>
            </a:r>
          </a:p>
        </p:txBody>
      </p:sp>
      <p:sp>
        <p:nvSpPr>
          <p:cNvPr id="17" name="Oval 16"/>
          <p:cNvSpPr/>
          <p:nvPr/>
        </p:nvSpPr>
        <p:spPr>
          <a:xfrm>
            <a:off x="457200" y="4297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457200" y="4297680"/>
            <a:ext cx="457200" cy="457200"/>
          </a:xfrm>
          <a:prstGeom prst="rect">
            <a:avLst/>
          </a:prstGeom>
          <a:noFill/>
        </p:spPr>
        <p:txBody>
          <a:bodyPr wrap="none" anchor="ctr">
            <a:spAutoFit/>
          </a:bodyPr>
          <a:lstStyle/>
          <a:p>
            <a:pPr algn="ctr">
              <a:defRPr sz="1800" b="1">
                <a:solidFill>
                  <a:srgbClr val="0B0F1A"/>
                </a:solidFill>
              </a:defRPr>
            </a:pPr>
            <a:r>
              <a:t>4</a:t>
            </a:r>
          </a:p>
        </p:txBody>
      </p:sp>
      <p:sp>
        <p:nvSpPr>
          <p:cNvPr id="19" name="TextBox 18"/>
          <p:cNvSpPr txBox="1"/>
          <p:nvPr/>
        </p:nvSpPr>
        <p:spPr>
          <a:xfrm>
            <a:off x="1097280" y="4370832"/>
            <a:ext cx="10637215" cy="640080"/>
          </a:xfrm>
          <a:prstGeom prst="rect">
            <a:avLst/>
          </a:prstGeom>
          <a:noFill/>
        </p:spPr>
        <p:txBody>
          <a:bodyPr wrap="square">
            <a:normAutofit/>
          </a:bodyPr>
          <a:lstStyle/>
          <a:p>
            <a:pPr>
              <a:defRPr sz="1800">
                <a:solidFill>
                  <a:srgbClr val="FFFFFF"/>
                </a:solidFill>
              </a:defRPr>
            </a:pPr>
            <a:r>
              <a:t>Practice @ mentions with real files in your project</a:t>
            </a:r>
          </a:p>
        </p:txBody>
      </p:sp>
      <p:sp>
        <p:nvSpPr>
          <p:cNvPr id="20" name="Oval 19"/>
          <p:cNvSpPr/>
          <p:nvPr/>
        </p:nvSpPr>
        <p:spPr>
          <a:xfrm>
            <a:off x="457200" y="5059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457200" y="5059680"/>
            <a:ext cx="457200" cy="457200"/>
          </a:xfrm>
          <a:prstGeom prst="rect">
            <a:avLst/>
          </a:prstGeom>
          <a:noFill/>
        </p:spPr>
        <p:txBody>
          <a:bodyPr wrap="none" anchor="ctr">
            <a:spAutoFit/>
          </a:bodyPr>
          <a:lstStyle/>
          <a:p>
            <a:pPr algn="ctr">
              <a:defRPr sz="1800" b="1">
                <a:solidFill>
                  <a:srgbClr val="0B0F1A"/>
                </a:solidFill>
              </a:defRPr>
            </a:pPr>
            <a:r>
              <a:t>5</a:t>
            </a:r>
          </a:p>
        </p:txBody>
      </p:sp>
      <p:sp>
        <p:nvSpPr>
          <p:cNvPr id="22" name="TextBox 21"/>
          <p:cNvSpPr txBox="1"/>
          <p:nvPr/>
        </p:nvSpPr>
        <p:spPr>
          <a:xfrm>
            <a:off x="1097280" y="5132832"/>
            <a:ext cx="10637215" cy="640080"/>
          </a:xfrm>
          <a:prstGeom prst="rect">
            <a:avLst/>
          </a:prstGeom>
          <a:noFill/>
        </p:spPr>
        <p:txBody>
          <a:bodyPr wrap="square">
            <a:normAutofit/>
          </a:bodyPr>
          <a:lstStyle/>
          <a:p>
            <a:pPr>
              <a:defRPr sz="1800">
                <a:solidFill>
                  <a:srgbClr val="FFFFFF"/>
                </a:solidFill>
              </a:defRPr>
            </a:pPr>
            <a:r>
              <a:t>Complete 3 coding tasks with Claude (bug fix, feature add, refactor)</a:t>
            </a:r>
          </a:p>
        </p:txBody>
      </p:sp>
      <p:sp>
        <p:nvSpPr>
          <p:cNvPr id="23" name="Oval 22"/>
          <p:cNvSpPr/>
          <p:nvPr/>
        </p:nvSpPr>
        <p:spPr>
          <a:xfrm>
            <a:off x="457200" y="582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4" name="TextBox 23"/>
          <p:cNvSpPr txBox="1"/>
          <p:nvPr/>
        </p:nvSpPr>
        <p:spPr>
          <a:xfrm>
            <a:off x="457200" y="5821680"/>
            <a:ext cx="457200" cy="457200"/>
          </a:xfrm>
          <a:prstGeom prst="rect">
            <a:avLst/>
          </a:prstGeom>
          <a:noFill/>
        </p:spPr>
        <p:txBody>
          <a:bodyPr wrap="none" anchor="ctr">
            <a:spAutoFit/>
          </a:bodyPr>
          <a:lstStyle/>
          <a:p>
            <a:pPr algn="ctr">
              <a:defRPr sz="1800" b="1">
                <a:solidFill>
                  <a:srgbClr val="0B0F1A"/>
                </a:solidFill>
              </a:defRPr>
            </a:pPr>
            <a:r>
              <a:t>6</a:t>
            </a:r>
          </a:p>
        </p:txBody>
      </p:sp>
      <p:sp>
        <p:nvSpPr>
          <p:cNvPr id="25" name="TextBox 24"/>
          <p:cNvSpPr txBox="1"/>
          <p:nvPr/>
        </p:nvSpPr>
        <p:spPr>
          <a:xfrm>
            <a:off x="1097280" y="5894832"/>
            <a:ext cx="10637215" cy="640080"/>
          </a:xfrm>
          <a:prstGeom prst="rect">
            <a:avLst/>
          </a:prstGeom>
          <a:noFill/>
        </p:spPr>
        <p:txBody>
          <a:bodyPr wrap="square">
            <a:normAutofit/>
          </a:bodyPr>
          <a:lstStyle/>
          <a:p>
            <a:pPr>
              <a:defRPr sz="1800">
                <a:solidFill>
                  <a:srgbClr val="FFFFFF"/>
                </a:solidFill>
              </a:defRPr>
            </a:pPr>
            <a:r>
              <a:t>Share your CLAUDE.md with the class</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Claude Code?</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AI-powered development tool that lives in your terminal</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Slash Commands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Power User Controls</a:t>
            </a: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Slash Commands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Built-in commands that control Claude Code behavior</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Essential Commands</a:t>
            </a:r>
          </a:p>
        </p:txBody>
      </p:sp>
      <p:sp>
        <p:nvSpPr>
          <p:cNvPr id="3" name="Rounded Rectangle 2"/>
          <p:cNvSpPr/>
          <p:nvPr/>
        </p:nvSpPr>
        <p:spPr>
          <a:xfrm>
            <a:off x="230108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1</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r>
              <a:t>/init - Initialize project and create CLAUDE.md</a:t>
            </a:r>
          </a:p>
        </p:txBody>
      </p:sp>
      <p:sp>
        <p:nvSpPr>
          <p:cNvPr id="7" name="Rounded Rectangle 6"/>
          <p:cNvSpPr/>
          <p:nvPr/>
        </p:nvSpPr>
        <p:spPr>
          <a:xfrm>
            <a:off x="4952847" y="2011680"/>
            <a:ext cx="2286000" cy="3200400"/>
          </a:xfrm>
          <a:prstGeom prst="roundRect">
            <a:avLst/>
          </a:prstGeom>
          <a:solidFill>
            <a:srgbClr val="141A26"/>
          </a:solidFill>
          <a:ln w="25400">
            <a:solidFill>
              <a:srgbClr val="E86B4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E86B4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2</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r>
              <a:t>/compact - Summarize conversation and free up context</a:t>
            </a:r>
          </a:p>
        </p:txBody>
      </p:sp>
      <p:sp>
        <p:nvSpPr>
          <p:cNvPr id="11" name="Rounded Rectangle 10"/>
          <p:cNvSpPr/>
          <p:nvPr/>
        </p:nvSpPr>
        <p:spPr>
          <a:xfrm>
            <a:off x="760460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3</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r>
              <a:t>/clear - Reset conversation completely</a:t>
            </a: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Control Commands</a:t>
            </a:r>
          </a:p>
        </p:txBody>
      </p:sp>
      <p:sp>
        <p:nvSpPr>
          <p:cNvPr id="3" name="Rounded Rectangle 2"/>
          <p:cNvSpPr/>
          <p:nvPr/>
        </p:nvSpPr>
        <p:spPr>
          <a:xfrm>
            <a:off x="230108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1</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r>
              <a:t>/model - Switch models (haiku/sonnet/opus)</a:t>
            </a:r>
          </a:p>
        </p:txBody>
      </p:sp>
      <p:sp>
        <p:nvSpPr>
          <p:cNvPr id="7" name="Rounded Rectangle 6"/>
          <p:cNvSpPr/>
          <p:nvPr/>
        </p:nvSpPr>
        <p:spPr>
          <a:xfrm>
            <a:off x="4952847" y="2011680"/>
            <a:ext cx="2286000" cy="3200400"/>
          </a:xfrm>
          <a:prstGeom prst="roundRect">
            <a:avLst/>
          </a:prstGeom>
          <a:solidFill>
            <a:srgbClr val="141A26"/>
          </a:solidFill>
          <a:ln w="25400">
            <a:solidFill>
              <a:srgbClr val="E86B4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E86B4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2</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r>
              <a:t>/thinking - Set thinking level (off/low/medium/high)</a:t>
            </a:r>
          </a:p>
        </p:txBody>
      </p:sp>
      <p:sp>
        <p:nvSpPr>
          <p:cNvPr id="11" name="Rounded Rectangle 10"/>
          <p:cNvSpPr/>
          <p:nvPr/>
        </p:nvSpPr>
        <p:spPr>
          <a:xfrm>
            <a:off x="760460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3</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r>
              <a:t>/permissions - View and modify tool permissions</a:t>
            </a: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Session Commands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/status - Show current session info (model, tokens used, permissions)</a:t>
            </a:r>
          </a:p>
          <a:p>
            <a:pPr>
              <a:spcBef>
                <a:spcPts val="800"/>
              </a:spcBef>
              <a:spcAft>
                <a:spcPts val="800"/>
              </a:spcAft>
              <a:defRPr sz="2200">
                <a:solidFill>
                  <a:srgbClr val="FFFFFF"/>
                </a:solidFill>
              </a:defRPr>
            </a:pPr>
            <a:r>
              <a:t>  /cost - Display token usage and estimated cost</a:t>
            </a:r>
          </a:p>
          <a:p>
            <a:pPr>
              <a:spcBef>
                <a:spcPts val="800"/>
              </a:spcBef>
              <a:spcAft>
                <a:spcPts val="800"/>
              </a:spcAft>
              <a:defRPr sz="2200">
                <a:solidFill>
                  <a:srgbClr val="FFFFFF"/>
                </a:solidFill>
              </a:defRPr>
            </a:pPr>
            <a:r>
              <a:t>  /doctor - Diagnose configuration issues</a:t>
            </a:r>
          </a:p>
          <a:p>
            <a:pPr>
              <a:spcBef>
                <a:spcPts val="800"/>
              </a:spcBef>
              <a:spcAft>
                <a:spcPts val="800"/>
              </a:spcAft>
              <a:defRPr sz="2200">
                <a:solidFill>
                  <a:srgbClr val="FFFFFF"/>
                </a:solidFill>
              </a:defRPr>
            </a:pPr>
            <a:r>
              <a:t>  /bug - Report a bug to Anthropic</a:t>
            </a:r>
          </a:p>
          <a:p>
            <a:pPr>
              <a:spcBef>
                <a:spcPts val="800"/>
              </a:spcBef>
              <a:spcAft>
                <a:spcPts val="800"/>
              </a:spcAft>
              <a:defRPr sz="2200">
                <a:solidFill>
                  <a:srgbClr val="FFFFFF"/>
                </a:solidFill>
              </a:defRPr>
            </a:pPr>
            <a:r>
              <a:t>  /help - Show all available commands</a:t>
            </a: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Commands in Action</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/init                    # Set up new project</a:t>
            </a:r>
            <a:br/>
            <a:r>
              <a:t>/model opus              # Switch to Opus for complex task</a:t>
            </a:r>
            <a:br/>
            <a:r>
              <a:t>/thinking high           # Enable deep reasoning</a:t>
            </a:r>
            <a:br/>
            <a:r>
              <a:t>/compact                 # Summarize when context is long</a:t>
            </a:r>
            <a:br/>
            <a:r>
              <a:t>/permissions             # Check what Claude can do</a:t>
            </a:r>
            <a:br/>
            <a:r>
              <a:t>/clear                   # Fresh start</a:t>
            </a: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When to Use Which</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Start of Session</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/init for new projects</a:t>
            </a:r>
          </a:p>
          <a:p>
            <a:pPr>
              <a:spcAft>
                <a:spcPts val="1200"/>
              </a:spcAft>
              <a:defRPr sz="1800">
                <a:solidFill>
                  <a:srgbClr val="FFFFFF"/>
                </a:solidFill>
              </a:defRPr>
            </a:pPr>
            <a:r>
              <a:t>  /model to choose model</a:t>
            </a:r>
          </a:p>
          <a:p>
            <a:pPr>
              <a:spcAft>
                <a:spcPts val="1200"/>
              </a:spcAft>
              <a:defRPr sz="1800">
                <a:solidFill>
                  <a:srgbClr val="FFFFFF"/>
                </a:solidFill>
              </a:defRPr>
            </a:pPr>
            <a:r>
              <a:t>  /permissions to verify access</a:t>
            </a:r>
          </a:p>
          <a:p>
            <a:pPr>
              <a:spcAft>
                <a:spcPts val="1200"/>
              </a:spcAft>
              <a:defRPr sz="1800">
                <a:solidFill>
                  <a:srgbClr val="FFFFFF"/>
                </a:solidFill>
              </a:defRPr>
            </a:pPr>
            <a:r>
              <a:t>  /status to check config</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During Work</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/compact when context fills</a:t>
            </a:r>
          </a:p>
          <a:p>
            <a:pPr>
              <a:spcAft>
                <a:spcPts val="1200"/>
              </a:spcAft>
              <a:defRPr sz="1800">
                <a:solidFill>
                  <a:srgbClr val="FFFFFF"/>
                </a:solidFill>
              </a:defRPr>
            </a:pPr>
            <a:r>
              <a:t>  /thinking for complex tasks</a:t>
            </a:r>
          </a:p>
          <a:p>
            <a:pPr>
              <a:spcAft>
                <a:spcPts val="1200"/>
              </a:spcAft>
              <a:defRPr sz="1800">
                <a:solidFill>
                  <a:srgbClr val="FFFFFF"/>
                </a:solidFill>
              </a:defRPr>
            </a:pPr>
            <a:r>
              <a:t>  /clear for topic change</a:t>
            </a:r>
          </a:p>
          <a:p>
            <a:pPr>
              <a:spcAft>
                <a:spcPts val="1200"/>
              </a:spcAft>
              <a:defRPr sz="1800">
                <a:solidFill>
                  <a:srgbClr val="FFFFFF"/>
                </a:solidFill>
              </a:defRPr>
            </a:pPr>
            <a:r>
              <a:t>  /cost to monitor usage</a:t>
            </a: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Command Mastery</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Using multiple commands in a real session</a:t>
            </a: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Permissions &amp; Security</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Controlling What Claude Code Can Do</a:t>
            </a: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Security Model</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Claude Code asks permission before executing potentially dangerous actions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 Code vs Claude.ai</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Claude.ai</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Browser-based interface</a:t>
            </a:r>
          </a:p>
          <a:p>
            <a:pPr>
              <a:spcAft>
                <a:spcPts val="1200"/>
              </a:spcAft>
              <a:defRPr sz="1800">
                <a:solidFill>
                  <a:srgbClr val="FFFFFF"/>
                </a:solidFill>
              </a:defRPr>
            </a:pPr>
            <a:r>
              <a:t>  Chat-focused interaction</a:t>
            </a:r>
          </a:p>
          <a:p>
            <a:pPr>
              <a:spcAft>
                <a:spcPts val="1200"/>
              </a:spcAft>
              <a:defRPr sz="1800">
                <a:solidFill>
                  <a:srgbClr val="FFFFFF"/>
                </a:solidFill>
              </a:defRPr>
            </a:pPr>
            <a:r>
              <a:t>  Upload files manually</a:t>
            </a:r>
          </a:p>
          <a:p>
            <a:pPr>
              <a:spcAft>
                <a:spcPts val="1200"/>
              </a:spcAft>
              <a:defRPr sz="1800">
                <a:solidFill>
                  <a:srgbClr val="FFFFFF"/>
                </a:solidFill>
              </a:defRPr>
            </a:pPr>
            <a:r>
              <a:t>  General-purpose tasks</a:t>
            </a:r>
          </a:p>
          <a:p>
            <a:pPr>
              <a:spcAft>
                <a:spcPts val="1200"/>
              </a:spcAft>
              <a:defRPr sz="1800">
                <a:solidFill>
                  <a:srgbClr val="FFFFFF"/>
                </a:solidFill>
              </a:defRPr>
            </a:pPr>
            <a:r>
              <a:t>  Copy/paste workflow</a:t>
            </a:r>
          </a:p>
          <a:p>
            <a:pPr>
              <a:spcAft>
                <a:spcPts val="1200"/>
              </a:spcAft>
              <a:defRPr sz="1800">
                <a:solidFill>
                  <a:srgbClr val="FFFFFF"/>
                </a:solidFill>
              </a:defRPr>
            </a:pPr>
            <a:r>
              <a:t>  No direct system access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Claude Code</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Terminal/CLI based</a:t>
            </a:r>
          </a:p>
          <a:p>
            <a:pPr>
              <a:spcAft>
                <a:spcPts val="1200"/>
              </a:spcAft>
              <a:defRPr sz="1800">
                <a:solidFill>
                  <a:srgbClr val="FFFFFF"/>
                </a:solidFill>
              </a:defRPr>
            </a:pPr>
            <a:r>
              <a:t>  Reads your entire codebase</a:t>
            </a:r>
          </a:p>
          <a:p>
            <a:pPr>
              <a:spcAft>
                <a:spcPts val="1200"/>
              </a:spcAft>
              <a:defRPr sz="1800">
                <a:solidFill>
                  <a:srgbClr val="FFFFFF"/>
                </a:solidFill>
              </a:defRPr>
            </a:pPr>
            <a:r>
              <a:t>  Executes commands directly</a:t>
            </a:r>
          </a:p>
          <a:p>
            <a:pPr>
              <a:spcAft>
                <a:spcPts val="1200"/>
              </a:spcAft>
              <a:defRPr sz="1800">
                <a:solidFill>
                  <a:srgbClr val="FFFFFF"/>
                </a:solidFill>
              </a:defRPr>
            </a:pPr>
            <a:r>
              <a:t>  Developer-focused workflows</a:t>
            </a:r>
          </a:p>
          <a:p>
            <a:pPr>
              <a:spcAft>
                <a:spcPts val="1200"/>
              </a:spcAft>
              <a:defRPr sz="1800">
                <a:solidFill>
                  <a:srgbClr val="FFFFFF"/>
                </a:solidFill>
              </a:defRPr>
            </a:pPr>
            <a:r>
              <a:t>  Direct file editing</a:t>
            </a:r>
          </a:p>
          <a:p>
            <a:pPr>
              <a:spcAft>
                <a:spcPts val="1200"/>
              </a:spcAft>
              <a:defRPr sz="1800">
                <a:solidFill>
                  <a:srgbClr val="FFFFFF"/>
                </a:solidFill>
              </a:defRPr>
            </a:pPr>
            <a:r>
              <a:t>  Integrated with your tools</a:t>
            </a: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74320"/>
            <a:ext cx="11277295" cy="731520"/>
          </a:xfrm>
          <a:prstGeom prst="rect">
            <a:avLst/>
          </a:prstGeom>
          <a:noFill/>
        </p:spPr>
        <p:txBody>
          <a:bodyPr wrap="square">
            <a:spAutoFit/>
          </a:bodyPr>
          <a:lstStyle/>
          <a:p>
            <a:r>
              <a:rPr sz="3200" b="1">
                <a:solidFill>
                  <a:srgbClr val="FFFFFF"/>
                </a:solidFill>
              </a:rPr>
              <a:t>Permission Levels</a:t>
            </a:r>
          </a:p>
        </p:txBody>
      </p:sp>
      <p:pic>
        <p:nvPicPr>
          <p:cNvPr id="3" name="Picture 2" descr="d2-permissions-model.png"/>
          <p:cNvPicPr>
            <a:picLocks noChangeAspect="1"/>
          </p:cNvPicPr>
          <p:nvPr/>
        </p:nvPicPr>
        <p:blipFill>
          <a:blip r:embed="rId3"/>
          <a:stretch>
            <a:fillRect/>
          </a:stretch>
        </p:blipFill>
        <p:spPr>
          <a:xfrm>
            <a:off x="457200" y="1188720"/>
            <a:ext cx="11277295" cy="521208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Configuring Permissions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/permissions command to view current settings</a:t>
            </a:r>
          </a:p>
          <a:p>
            <a:pPr>
              <a:spcBef>
                <a:spcPts val="800"/>
              </a:spcBef>
              <a:spcAft>
                <a:spcPts val="800"/>
              </a:spcAft>
              <a:defRPr sz="2200">
                <a:solidFill>
                  <a:srgbClr val="FFFFFF"/>
                </a:solidFill>
              </a:defRPr>
            </a:pPr>
            <a:r>
              <a:t>  Allowlist specific tools: /permissions add Bash(git*)</a:t>
            </a:r>
          </a:p>
          <a:p>
            <a:pPr>
              <a:spcBef>
                <a:spcPts val="800"/>
              </a:spcBef>
              <a:spcAft>
                <a:spcPts val="800"/>
              </a:spcAft>
              <a:defRPr sz="2200">
                <a:solidFill>
                  <a:srgbClr val="FFFFFF"/>
                </a:solidFill>
              </a:defRPr>
            </a:pPr>
            <a:r>
              <a:t>  Blocklist dangerous commands</a:t>
            </a:r>
          </a:p>
          <a:p>
            <a:pPr>
              <a:spcBef>
                <a:spcPts val="800"/>
              </a:spcBef>
              <a:spcAft>
                <a:spcPts val="800"/>
              </a:spcAft>
              <a:defRPr sz="2200">
                <a:solidFill>
                  <a:srgbClr val="FFFFFF"/>
                </a:solidFill>
              </a:defRPr>
            </a:pPr>
            <a:r>
              <a:t>  Per-session or persistent configuration</a:t>
            </a:r>
          </a:p>
          <a:p>
            <a:pPr>
              <a:spcBef>
                <a:spcPts val="800"/>
              </a:spcBef>
              <a:spcAft>
                <a:spcPts val="800"/>
              </a:spcAft>
              <a:defRPr sz="2200">
                <a:solidFill>
                  <a:srgbClr val="FFFFFF"/>
                </a:solidFill>
              </a:defRPr>
            </a:pPr>
            <a:r>
              <a:t>  Team-wide defaults in CLAUDE.md</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.claudeignore for Security</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TEXT</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Protect sensitive files</a:t>
            </a:r>
            <a:br/>
            <a:r>
              <a:t>.env</a:t>
            </a:r>
            <a:br/>
            <a:r>
              <a:t>.env.*</a:t>
            </a:r>
            <a:br/>
            <a:r>
              <a:t>secrets/</a:t>
            </a:r>
            <a:br/>
            <a:r>
              <a:t>*.pem</a:t>
            </a:r>
            <a:br/>
            <a:r>
              <a:t>*.key</a:t>
            </a:r>
            <a:br/>
            <a:r>
              <a:t>config/production.yml</a:t>
            </a:r>
            <a:b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Security Best Practices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Never run Claude Code with root/admin privileges</a:t>
            </a:r>
          </a:p>
          <a:p>
            <a:pPr>
              <a:spcBef>
                <a:spcPts val="800"/>
              </a:spcBef>
              <a:spcAft>
                <a:spcPts val="800"/>
              </a:spcAft>
              <a:defRPr sz="2200">
                <a:solidFill>
                  <a:srgbClr val="FFFFFF"/>
                </a:solidFill>
              </a:defRPr>
            </a:pPr>
            <a:r>
              <a:t>  Use .claudeignore for secrets (.env, API keys, certificates)</a:t>
            </a:r>
          </a:p>
          <a:p>
            <a:pPr>
              <a:spcBef>
                <a:spcPts val="800"/>
              </a:spcBef>
              <a:spcAft>
                <a:spcPts val="800"/>
              </a:spcAft>
              <a:defRPr sz="2200">
                <a:solidFill>
                  <a:srgbClr val="FFFFFF"/>
                </a:solidFill>
              </a:defRPr>
            </a:pPr>
            <a:r>
              <a:t>  Review file changes before committing (git diff)</a:t>
            </a:r>
          </a:p>
          <a:p>
            <a:pPr>
              <a:spcBef>
                <a:spcPts val="800"/>
              </a:spcBef>
              <a:spcAft>
                <a:spcPts val="800"/>
              </a:spcAft>
              <a:defRPr sz="2200">
                <a:solidFill>
                  <a:srgbClr val="FFFFFF"/>
                </a:solidFill>
              </a:defRPr>
            </a:pPr>
            <a:r>
              <a:t>  Start with restrictive permissions and expand as needed</a:t>
            </a:r>
          </a:p>
          <a:p>
            <a:pPr>
              <a:spcBef>
                <a:spcPts val="800"/>
              </a:spcBef>
              <a:spcAft>
                <a:spcPts val="800"/>
              </a:spcAft>
              <a:defRPr sz="2200">
                <a:solidFill>
                  <a:srgbClr val="FFFFFF"/>
                </a:solidFill>
              </a:defRPr>
            </a:pPr>
            <a:r>
              <a:t>  Use allowlists for known-safe commands (git, npm test, pytest)</a:t>
            </a:r>
          </a:p>
          <a:p>
            <a:pPr>
              <a:spcBef>
                <a:spcPts val="800"/>
              </a:spcBef>
              <a:spcAft>
                <a:spcPts val="800"/>
              </a:spcAft>
              <a:defRPr sz="2200">
                <a:solidFill>
                  <a:srgbClr val="FFFFFF"/>
                </a:solidFill>
              </a:defRPr>
            </a:pPr>
            <a:r>
              <a:t>  Audit Claude's actions in long sessions</a:t>
            </a: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Secure Configuration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Setting up .claudeignore, permissions, and approval prompts</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Break</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15 minutes</a:t>
            </a: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Git Integration</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AI-Powered Version Control Workflows</a:t>
            </a: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Git + Claude Code</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Automated commits, smart branching, and PR creation</a:t>
            </a: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74320"/>
            <a:ext cx="11277295" cy="731520"/>
          </a:xfrm>
          <a:prstGeom prst="rect">
            <a:avLst/>
          </a:prstGeom>
          <a:noFill/>
        </p:spPr>
        <p:txBody>
          <a:bodyPr wrap="square">
            <a:spAutoFit/>
          </a:bodyPr>
          <a:lstStyle/>
          <a:p>
            <a:r>
              <a:rPr sz="3200" b="1">
                <a:solidFill>
                  <a:srgbClr val="FFFFFF"/>
                </a:solidFill>
              </a:rPr>
              <a:t>Auto-Commit Workflows</a:t>
            </a:r>
          </a:p>
        </p:txBody>
      </p:sp>
      <p:pic>
        <p:nvPicPr>
          <p:cNvPr id="3" name="Picture 2" descr="d2-git-workflow.png"/>
          <p:cNvPicPr>
            <a:picLocks noChangeAspect="1"/>
          </p:cNvPicPr>
          <p:nvPr/>
        </p:nvPicPr>
        <p:blipFill>
          <a:blip r:embed="rId3"/>
          <a:stretch>
            <a:fillRect/>
          </a:stretch>
        </p:blipFill>
        <p:spPr>
          <a:xfrm>
            <a:off x="457200" y="1188720"/>
            <a:ext cx="11277295" cy="5212080"/>
          </a:xfrm>
          <a:prstGeom prst="rect">
            <a:avLst/>
          </a:prstGeom>
        </p:spPr>
      </p:pic>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Git Commands with Claude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claude "create a branch for the auth refactor"</a:t>
            </a:r>
            <a:br/>
            <a:br/>
            <a:r>
              <a:t>claude "commit these changes with a good message"</a:t>
            </a:r>
            <a:br/>
            <a:br/>
            <a:r>
              <a:t>claude "what changed since yesterday? review the git log"</a:t>
            </a:r>
            <a:br/>
            <a:br/>
            <a:r>
              <a:t>claude "create a PR for this feature branch"</a:t>
            </a:r>
            <a:b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Installation &amp; Setup</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Getting Claude Code Running</a:t>
            </a: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Branching Workflows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Feature Branch</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Claude creates feature branch</a:t>
            </a:r>
          </a:p>
          <a:p>
            <a:pPr>
              <a:spcAft>
                <a:spcPts val="1200"/>
              </a:spcAft>
              <a:defRPr sz="1800">
                <a:solidFill>
                  <a:srgbClr val="FFFFFF"/>
                </a:solidFill>
              </a:defRPr>
            </a:pPr>
            <a:r>
              <a:t>  Makes changes incrementally</a:t>
            </a:r>
          </a:p>
          <a:p>
            <a:pPr>
              <a:spcAft>
                <a:spcPts val="1200"/>
              </a:spcAft>
              <a:defRPr sz="1800">
                <a:solidFill>
                  <a:srgbClr val="FFFFFF"/>
                </a:solidFill>
              </a:defRPr>
            </a:pPr>
            <a:r>
              <a:t>  Commits as you go</a:t>
            </a:r>
          </a:p>
          <a:p>
            <a:pPr>
              <a:spcAft>
                <a:spcPts val="1200"/>
              </a:spcAft>
              <a:defRPr sz="1800">
                <a:solidFill>
                  <a:srgbClr val="FFFFFF"/>
                </a:solidFill>
              </a:defRPr>
            </a:pPr>
            <a:r>
              <a:t>  Creates PR when done</a:t>
            </a:r>
          </a:p>
          <a:p>
            <a:pPr>
              <a:spcAft>
                <a:spcPts val="1200"/>
              </a:spcAft>
              <a:defRPr sz="1800">
                <a:solidFill>
                  <a:srgbClr val="FFFFFF"/>
                </a:solidFill>
              </a:defRPr>
            </a:pPr>
            <a:r>
              <a:t>  Comprehensive change summary</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Hotfix</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Start from main/master</a:t>
            </a:r>
          </a:p>
          <a:p>
            <a:pPr>
              <a:spcAft>
                <a:spcPts val="1200"/>
              </a:spcAft>
              <a:defRPr sz="1800">
                <a:solidFill>
                  <a:srgbClr val="FFFFFF"/>
                </a:solidFill>
              </a:defRPr>
            </a:pPr>
            <a:r>
              <a:t>  Targeted fix only</a:t>
            </a:r>
          </a:p>
          <a:p>
            <a:pPr>
              <a:spcAft>
                <a:spcPts val="1200"/>
              </a:spcAft>
              <a:defRPr sz="1800">
                <a:solidFill>
                  <a:srgbClr val="FFFFFF"/>
                </a:solidFill>
              </a:defRPr>
            </a:pPr>
            <a:r>
              <a:t>  Single atomic commit</a:t>
            </a:r>
          </a:p>
          <a:p>
            <a:pPr>
              <a:spcAft>
                <a:spcPts val="1200"/>
              </a:spcAft>
              <a:defRPr sz="1800">
                <a:solidFill>
                  <a:srgbClr val="FFFFFF"/>
                </a:solidFill>
              </a:defRPr>
            </a:pPr>
            <a:r>
              <a:t>  Merge immediately</a:t>
            </a:r>
          </a:p>
          <a:p>
            <a:pPr>
              <a:spcAft>
                <a:spcPts val="1200"/>
              </a:spcAft>
              <a:defRPr sz="1800">
                <a:solidFill>
                  <a:srgbClr val="FFFFFF"/>
                </a:solidFill>
              </a:defRPr>
            </a:pPr>
            <a:r>
              <a:t>  Minimal scope</a:t>
            </a:r>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Pull Request Creation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Claude generates PR title and description automatically</a:t>
            </a:r>
          </a:p>
          <a:p>
            <a:pPr>
              <a:spcBef>
                <a:spcPts val="800"/>
              </a:spcBef>
              <a:spcAft>
                <a:spcPts val="800"/>
              </a:spcAft>
              <a:defRPr sz="2200">
                <a:solidFill>
                  <a:srgbClr val="FFFFFF"/>
                </a:solidFill>
              </a:defRPr>
            </a:pPr>
            <a:r>
              <a:t>  Includes summary of all changes</a:t>
            </a:r>
          </a:p>
          <a:p>
            <a:pPr>
              <a:spcBef>
                <a:spcPts val="800"/>
              </a:spcBef>
              <a:spcAft>
                <a:spcPts val="800"/>
              </a:spcAft>
              <a:defRPr sz="2200">
                <a:solidFill>
                  <a:srgbClr val="FFFFFF"/>
                </a:solidFill>
              </a:defRPr>
            </a:pPr>
            <a:r>
              <a:t>  Lists files modified with explanations</a:t>
            </a:r>
          </a:p>
          <a:p>
            <a:pPr>
              <a:spcBef>
                <a:spcPts val="800"/>
              </a:spcBef>
              <a:spcAft>
                <a:spcPts val="800"/>
              </a:spcAft>
              <a:defRPr sz="2200">
                <a:solidFill>
                  <a:srgbClr val="FFFFFF"/>
                </a:solidFill>
              </a:defRPr>
            </a:pPr>
            <a:r>
              <a:t>  Adds testing notes</a:t>
            </a:r>
          </a:p>
          <a:p>
            <a:pPr>
              <a:spcBef>
                <a:spcPts val="800"/>
              </a:spcBef>
              <a:spcAft>
                <a:spcPts val="800"/>
              </a:spcAft>
              <a:defRPr sz="2200">
                <a:solidFill>
                  <a:srgbClr val="FFFFFF"/>
                </a:solidFill>
              </a:defRPr>
            </a:pPr>
            <a:r>
              <a:t>  Links to related issues (if configured)</a:t>
            </a:r>
          </a:p>
          <a:p>
            <a:pPr>
              <a:spcBef>
                <a:spcPts val="800"/>
              </a:spcBef>
              <a:spcAft>
                <a:spcPts val="800"/>
              </a:spcAft>
              <a:defRPr sz="2200">
                <a:solidFill>
                  <a:srgbClr val="FFFFFF"/>
                </a:solidFill>
              </a:defRPr>
            </a:pPr>
            <a:r>
              <a:t>  You review and submit</a:t>
            </a:r>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Git History Analysis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Ask Claude to explain recent changes</a:t>
            </a:r>
          </a:p>
          <a:p>
            <a:pPr>
              <a:spcBef>
                <a:spcPts val="800"/>
              </a:spcBef>
              <a:spcAft>
                <a:spcPts val="800"/>
              </a:spcAft>
              <a:defRPr sz="2200">
                <a:solidFill>
                  <a:srgbClr val="FFFFFF"/>
                </a:solidFill>
              </a:defRPr>
            </a:pPr>
            <a:r>
              <a:t>  Compare branches: 'What's different between main and feature?'</a:t>
            </a:r>
          </a:p>
          <a:p>
            <a:pPr>
              <a:spcBef>
                <a:spcPts val="800"/>
              </a:spcBef>
              <a:spcAft>
                <a:spcPts val="800"/>
              </a:spcAft>
              <a:defRPr sz="2200">
                <a:solidFill>
                  <a:srgbClr val="FFFFFF"/>
                </a:solidFill>
              </a:defRPr>
            </a:pPr>
            <a:r>
              <a:t>  Blame analysis: 'Who changed this function and why?'</a:t>
            </a:r>
          </a:p>
          <a:p>
            <a:pPr>
              <a:spcBef>
                <a:spcPts val="800"/>
              </a:spcBef>
              <a:spcAft>
                <a:spcPts val="800"/>
              </a:spcAft>
              <a:defRPr sz="2200">
                <a:solidFill>
                  <a:srgbClr val="FFFFFF"/>
                </a:solidFill>
              </a:defRPr>
            </a:pPr>
            <a:r>
              <a:t>  Review PRs: 'Review this PR for issues'</a:t>
            </a:r>
          </a:p>
          <a:p>
            <a:pPr>
              <a:spcBef>
                <a:spcPts val="800"/>
              </a:spcBef>
              <a:spcAft>
                <a:spcPts val="800"/>
              </a:spcAft>
              <a:defRPr sz="2200">
                <a:solidFill>
                  <a:srgbClr val="FFFFFF"/>
                </a:solidFill>
              </a:defRPr>
            </a:pPr>
            <a:r>
              <a:t>  Find when bugs were introduced: 'When did this break?'</a:t>
            </a:r>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End-to-End Git Workflow</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Branch creation, changes, commits, and PR - all with Claude</a:t>
            </a:r>
          </a:p>
        </p:txBody>
      </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File Operations &amp; Workflows</a:t>
            </a:r>
          </a:p>
        </p:txBody>
      </p:sp>
      <p:sp>
        <p:nvSpPr>
          <p:cNvPr id="4" name="TextBox 3"/>
          <p:cNvSpPr txBox="1"/>
          <p:nvPr/>
        </p:nvSpPr>
        <p:spPr>
          <a:xfrm>
            <a:off x="457200" y="3840480"/>
            <a:ext cx="11277295" cy="914400"/>
          </a:xfrm>
          <a:prstGeom prst="rect">
            <a:avLst/>
          </a:prstGeom>
          <a:noFill/>
        </p:spPr>
        <p:txBody>
          <a:bodyPr wrap="square">
            <a:spAutoFit/>
          </a:bodyPr>
          <a:lstStyle/>
          <a:p>
            <a:pPr>
              <a:defRPr sz="2400">
                <a:solidFill>
                  <a:srgbClr val="8B95A5"/>
                </a:solidFill>
              </a:defRPr>
            </a:pPr>
            <a:r>
              <a:t>Real Development with Claude Code</a:t>
            </a:r>
          </a:p>
        </p:txBody>
      </p:sp>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File Operations</a:t>
            </a:r>
          </a:p>
        </p:txBody>
      </p:sp>
      <p:sp>
        <p:nvSpPr>
          <p:cNvPr id="3" name="TextBox 2"/>
          <p:cNvSpPr txBox="1"/>
          <p:nvPr/>
        </p:nvSpPr>
        <p:spPr>
          <a:xfrm>
            <a:off x="914400" y="3840480"/>
            <a:ext cx="10362895" cy="914400"/>
          </a:xfrm>
          <a:prstGeom prst="rect">
            <a:avLst/>
          </a:prstGeom>
          <a:noFill/>
        </p:spPr>
        <p:txBody>
          <a:bodyPr wrap="square">
            <a:spAutoFit/>
          </a:bodyPr>
          <a:lstStyle/>
          <a:p>
            <a:pPr algn="ctr">
              <a:defRPr sz="2400">
                <a:solidFill>
                  <a:srgbClr val="8B95A5"/>
                </a:solidFill>
              </a:defRPr>
            </a:pPr>
            <a:r>
              <a:t>Read, write, search, and refactor across your entire codebase</a:t>
            </a:r>
          </a:p>
        </p:txBody>
      </p:sp>
    </p:spTree>
  </p:cSld>
  <p:clrMapOvr>
    <a:masterClrMapping/>
  </p:clrMapOvr>
</p:sld>
</file>

<file path=ppt/slides/slide6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Core Operations</a:t>
            </a:r>
          </a:p>
        </p:txBody>
      </p:sp>
      <p:sp>
        <p:nvSpPr>
          <p:cNvPr id="3" name="Rounded Rectangle 2"/>
          <p:cNvSpPr/>
          <p:nvPr/>
        </p:nvSpPr>
        <p:spPr>
          <a:xfrm>
            <a:off x="230108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1</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r>
              <a:t>Read - Examine files, understand code, trace dependencies</a:t>
            </a:r>
          </a:p>
        </p:txBody>
      </p:sp>
      <p:sp>
        <p:nvSpPr>
          <p:cNvPr id="7" name="Rounded Rectangle 6"/>
          <p:cNvSpPr/>
          <p:nvPr/>
        </p:nvSpPr>
        <p:spPr>
          <a:xfrm>
            <a:off x="4952847" y="2011680"/>
            <a:ext cx="2286000" cy="3200400"/>
          </a:xfrm>
          <a:prstGeom prst="roundRect">
            <a:avLst/>
          </a:prstGeom>
          <a:solidFill>
            <a:srgbClr val="141A26"/>
          </a:solidFill>
          <a:ln w="25400">
            <a:solidFill>
              <a:srgbClr val="E86B4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E86B4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2</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r>
              <a:t>Write - Create new files, modify existing, multi-file edits</a:t>
            </a:r>
          </a:p>
        </p:txBody>
      </p:sp>
      <p:sp>
        <p:nvSpPr>
          <p:cNvPr id="11" name="Rounded Rectangle 10"/>
          <p:cNvSpPr/>
          <p:nvPr/>
        </p:nvSpPr>
        <p:spPr>
          <a:xfrm>
            <a:off x="760460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3</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r>
              <a:t>Search - Find patterns, grep across codebase, locate definitions</a:t>
            </a:r>
          </a:p>
        </p:txBody>
      </p:sp>
    </p:spTree>
  </p:cSld>
  <p:clrMapOvr>
    <a:masterClrMapping/>
  </p:clrMapOvr>
</p:sld>
</file>

<file path=ppt/slides/slide6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Code Generation Patterns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Describe what you want in plain English</a:t>
            </a:r>
          </a:p>
          <a:p>
            <a:pPr>
              <a:spcBef>
                <a:spcPts val="800"/>
              </a:spcBef>
              <a:spcAft>
                <a:spcPts val="800"/>
              </a:spcAft>
              <a:defRPr sz="2200">
                <a:solidFill>
                  <a:srgbClr val="FFFFFF"/>
                </a:solidFill>
              </a:defRPr>
            </a:pPr>
            <a:r>
              <a:t>  Claude reads existing code for patterns and style</a:t>
            </a:r>
          </a:p>
          <a:p>
            <a:pPr>
              <a:spcBef>
                <a:spcPts val="800"/>
              </a:spcBef>
              <a:spcAft>
                <a:spcPts val="800"/>
              </a:spcAft>
              <a:defRPr sz="2200">
                <a:solidFill>
                  <a:srgbClr val="FFFFFF"/>
                </a:solidFill>
              </a:defRPr>
            </a:pPr>
            <a:r>
              <a:t>  Generates code matching your project conventions</a:t>
            </a:r>
          </a:p>
          <a:p>
            <a:pPr>
              <a:spcBef>
                <a:spcPts val="800"/>
              </a:spcBef>
              <a:spcAft>
                <a:spcPts val="800"/>
              </a:spcAft>
              <a:defRPr sz="2200">
                <a:solidFill>
                  <a:srgbClr val="FFFFFF"/>
                </a:solidFill>
              </a:defRPr>
            </a:pPr>
            <a:r>
              <a:t>  Creates test files alongside implementation</a:t>
            </a:r>
          </a:p>
          <a:p>
            <a:pPr>
              <a:spcBef>
                <a:spcPts val="800"/>
              </a:spcBef>
              <a:spcAft>
                <a:spcPts val="800"/>
              </a:spcAft>
              <a:defRPr sz="2200">
                <a:solidFill>
                  <a:srgbClr val="FFFFFF"/>
                </a:solidFill>
              </a:defRPr>
            </a:pPr>
            <a:r>
              <a:t>  Adds documentation as it goes</a:t>
            </a:r>
          </a:p>
        </p:txBody>
      </p:sp>
    </p:spTree>
  </p:cSld>
  <p:clrMapOvr>
    <a:masterClrMapping/>
  </p:clrMapOvr>
</p:sld>
</file>

<file path=ppt/slides/slide6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Debugging Workflow</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You Provide</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Error message/stack trace</a:t>
            </a:r>
          </a:p>
          <a:p>
            <a:pPr>
              <a:spcAft>
                <a:spcPts val="1200"/>
              </a:spcAft>
              <a:defRPr sz="1800">
                <a:solidFill>
                  <a:srgbClr val="FFFFFF"/>
                </a:solidFill>
              </a:defRPr>
            </a:pPr>
            <a:r>
              <a:t>  Steps to reproduce</a:t>
            </a:r>
          </a:p>
          <a:p>
            <a:pPr>
              <a:spcAft>
                <a:spcPts val="1200"/>
              </a:spcAft>
              <a:defRPr sz="1800">
                <a:solidFill>
                  <a:srgbClr val="FFFFFF"/>
                </a:solidFill>
              </a:defRPr>
            </a:pPr>
            <a:r>
              <a:t>  Expected behavior</a:t>
            </a:r>
          </a:p>
          <a:p>
            <a:pPr>
              <a:spcAft>
                <a:spcPts val="1200"/>
              </a:spcAft>
              <a:defRPr sz="1800">
                <a:solidFill>
                  <a:srgbClr val="FFFFFF"/>
                </a:solidFill>
              </a:defRPr>
            </a:pPr>
            <a:r>
              <a:t>  Maybe relevant logs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Claude Does</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Reads relevant code</a:t>
            </a:r>
          </a:p>
          <a:p>
            <a:pPr>
              <a:spcAft>
                <a:spcPts val="1200"/>
              </a:spcAft>
              <a:defRPr sz="1800">
                <a:solidFill>
                  <a:srgbClr val="FFFFFF"/>
                </a:solidFill>
              </a:defRPr>
            </a:pPr>
            <a:r>
              <a:t>  Traces the bug</a:t>
            </a:r>
          </a:p>
          <a:p>
            <a:pPr>
              <a:spcAft>
                <a:spcPts val="1200"/>
              </a:spcAft>
              <a:defRPr sz="1800">
                <a:solidFill>
                  <a:srgbClr val="FFFFFF"/>
                </a:solidFill>
              </a:defRPr>
            </a:pPr>
            <a:r>
              <a:t>  Proposes fix</a:t>
            </a:r>
          </a:p>
          <a:p>
            <a:pPr>
              <a:spcAft>
                <a:spcPts val="1200"/>
              </a:spcAft>
              <a:defRPr sz="1800">
                <a:solidFill>
                  <a:srgbClr val="FFFFFF"/>
                </a:solidFill>
              </a:defRPr>
            </a:pPr>
            <a:r>
              <a:t>  Implements and tests</a:t>
            </a:r>
          </a:p>
          <a:p>
            <a:pPr>
              <a:spcAft>
                <a:spcPts val="1200"/>
              </a:spcAft>
              <a:defRPr sz="1800">
                <a:solidFill>
                  <a:srgbClr val="FFFFFF"/>
                </a:solidFill>
              </a:defRPr>
            </a:pPr>
            <a:r>
              <a:t>  Verifies it's fixed</a:t>
            </a:r>
          </a:p>
        </p:txBody>
      </p:sp>
    </p:spTree>
  </p:cSld>
  <p:clrMapOvr>
    <a:masterClrMapping/>
  </p:clrMapOvr>
</p:sld>
</file>

<file path=ppt/slides/slide6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Refactoring Patterns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Extract function/method: 'Break this into smaller functions'</a:t>
            </a:r>
          </a:p>
          <a:p>
            <a:pPr>
              <a:spcBef>
                <a:spcPts val="800"/>
              </a:spcBef>
              <a:spcAft>
                <a:spcPts val="800"/>
              </a:spcAft>
              <a:defRPr sz="2200">
                <a:solidFill>
                  <a:srgbClr val="FFFFFF"/>
                </a:solidFill>
              </a:defRPr>
            </a:pPr>
            <a:r>
              <a:t>  Rename across codebase: 'Rename UserService to AuthService everywhere'</a:t>
            </a:r>
          </a:p>
          <a:p>
            <a:pPr>
              <a:spcBef>
                <a:spcPts val="800"/>
              </a:spcBef>
              <a:spcAft>
                <a:spcPts val="800"/>
              </a:spcAft>
              <a:defRPr sz="2200">
                <a:solidFill>
                  <a:srgbClr val="FFFFFF"/>
                </a:solidFill>
              </a:defRPr>
            </a:pPr>
            <a:r>
              <a:t>  Change architecture: 'Convert this to async/await pattern'</a:t>
            </a:r>
          </a:p>
          <a:p>
            <a:pPr>
              <a:spcBef>
                <a:spcPts val="800"/>
              </a:spcBef>
              <a:spcAft>
                <a:spcPts val="800"/>
              </a:spcAft>
              <a:defRPr sz="2200">
                <a:solidFill>
                  <a:srgbClr val="FFFFFF"/>
                </a:solidFill>
              </a:defRPr>
            </a:pPr>
            <a:r>
              <a:t>  Add types: 'Add TypeScript types to this module'</a:t>
            </a:r>
          </a:p>
          <a:p>
            <a:pPr>
              <a:spcBef>
                <a:spcPts val="800"/>
              </a:spcBef>
              <a:spcAft>
                <a:spcPts val="800"/>
              </a:spcAft>
              <a:defRPr sz="2200">
                <a:solidFill>
                  <a:srgbClr val="FFFFFF"/>
                </a:solidFill>
              </a:defRPr>
            </a:pPr>
            <a:r>
              <a:t>  Dead code removal: 'Find and remove unused functions'</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Installation Steps</a:t>
            </a:r>
          </a:p>
        </p:txBody>
      </p:sp>
      <p:sp>
        <p:nvSpPr>
          <p:cNvPr id="3" name="Rectangle 2"/>
          <p:cNvSpPr/>
          <p:nvPr/>
        </p:nvSpPr>
        <p:spPr>
          <a:xfrm>
            <a:off x="1280160" y="3273552"/>
            <a:ext cx="8290316" cy="36576"/>
          </a:xfrm>
          <a:prstGeom prst="rect">
            <a:avLst/>
          </a:prstGeom>
          <a:solidFill>
            <a:srgbClr val="2D3A4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914400"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914400" y="2926080"/>
            <a:ext cx="731520" cy="731520"/>
          </a:xfrm>
          <a:prstGeom prst="rect">
            <a:avLst/>
          </a:prstGeom>
          <a:noFill/>
        </p:spPr>
        <p:txBody>
          <a:bodyPr wrap="none" anchor="ctr">
            <a:spAutoFit/>
          </a:bodyPr>
          <a:lstStyle/>
          <a:p>
            <a:pPr algn="ctr">
              <a:defRPr sz="2800" b="1">
                <a:solidFill>
                  <a:srgbClr val="0B0F1A"/>
                </a:solidFill>
              </a:defRPr>
            </a:pPr>
            <a:r>
              <a:t>1</a:t>
            </a:r>
          </a:p>
        </p:txBody>
      </p:sp>
      <p:sp>
        <p:nvSpPr>
          <p:cNvPr id="6" name="TextBox 5"/>
          <p:cNvSpPr txBox="1"/>
          <p:nvPr/>
        </p:nvSpPr>
        <p:spPr>
          <a:xfrm>
            <a:off x="457200" y="3840480"/>
            <a:ext cx="1645920" cy="1371600"/>
          </a:xfrm>
          <a:prstGeom prst="rect">
            <a:avLst/>
          </a:prstGeom>
          <a:noFill/>
        </p:spPr>
        <p:txBody>
          <a:bodyPr wrap="square">
            <a:normAutofit/>
          </a:bodyPr>
          <a:lstStyle/>
          <a:p>
            <a:pPr algn="ctr">
              <a:defRPr sz="1800" b="1">
                <a:solidFill>
                  <a:srgbClr val="FFFFFF"/>
                </a:solidFill>
              </a:defRPr>
            </a:pPr>
            <a:r>
              <a:t>Check Node.js 18+ is installed</a:t>
            </a:r>
          </a:p>
        </p:txBody>
      </p:sp>
      <p:sp>
        <p:nvSpPr>
          <p:cNvPr id="7" name="Oval 6"/>
          <p:cNvSpPr/>
          <p:nvPr/>
        </p:nvSpPr>
        <p:spPr>
          <a:xfrm>
            <a:off x="2986979"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2986979" y="2926080"/>
            <a:ext cx="731520" cy="731520"/>
          </a:xfrm>
          <a:prstGeom prst="rect">
            <a:avLst/>
          </a:prstGeom>
          <a:noFill/>
        </p:spPr>
        <p:txBody>
          <a:bodyPr wrap="none" anchor="ctr">
            <a:spAutoFit/>
          </a:bodyPr>
          <a:lstStyle/>
          <a:p>
            <a:pPr algn="ctr">
              <a:defRPr sz="2800" b="1">
                <a:solidFill>
                  <a:srgbClr val="0B0F1A"/>
                </a:solidFill>
              </a:defRPr>
            </a:pPr>
            <a:r>
              <a:t>2</a:t>
            </a:r>
          </a:p>
        </p:txBody>
      </p:sp>
      <p:sp>
        <p:nvSpPr>
          <p:cNvPr id="9" name="TextBox 8"/>
          <p:cNvSpPr txBox="1"/>
          <p:nvPr/>
        </p:nvSpPr>
        <p:spPr>
          <a:xfrm>
            <a:off x="2529779" y="3840480"/>
            <a:ext cx="1645920" cy="1371600"/>
          </a:xfrm>
          <a:prstGeom prst="rect">
            <a:avLst/>
          </a:prstGeom>
          <a:noFill/>
        </p:spPr>
        <p:txBody>
          <a:bodyPr wrap="square">
            <a:normAutofit/>
          </a:bodyPr>
          <a:lstStyle/>
          <a:p>
            <a:pPr algn="ctr">
              <a:defRPr sz="1800" b="1">
                <a:solidFill>
                  <a:srgbClr val="FFFFFF"/>
                </a:solidFill>
              </a:defRPr>
            </a:pPr>
            <a:r>
              <a:t>Run: npm install -g @anthropic-ai/claude-code</a:t>
            </a:r>
          </a:p>
        </p:txBody>
      </p:sp>
      <p:sp>
        <p:nvSpPr>
          <p:cNvPr id="10" name="Oval 9"/>
          <p:cNvSpPr/>
          <p:nvPr/>
        </p:nvSpPr>
        <p:spPr>
          <a:xfrm>
            <a:off x="5059558"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5059558" y="2926080"/>
            <a:ext cx="731520" cy="731520"/>
          </a:xfrm>
          <a:prstGeom prst="rect">
            <a:avLst/>
          </a:prstGeom>
          <a:noFill/>
        </p:spPr>
        <p:txBody>
          <a:bodyPr wrap="none" anchor="ctr">
            <a:spAutoFit/>
          </a:bodyPr>
          <a:lstStyle/>
          <a:p>
            <a:pPr algn="ctr">
              <a:defRPr sz="2800" b="1">
                <a:solidFill>
                  <a:srgbClr val="0B0F1A"/>
                </a:solidFill>
              </a:defRPr>
            </a:pPr>
            <a:r>
              <a:t>3</a:t>
            </a:r>
          </a:p>
        </p:txBody>
      </p:sp>
      <p:sp>
        <p:nvSpPr>
          <p:cNvPr id="12" name="TextBox 11"/>
          <p:cNvSpPr txBox="1"/>
          <p:nvPr/>
        </p:nvSpPr>
        <p:spPr>
          <a:xfrm>
            <a:off x="4602358" y="3840480"/>
            <a:ext cx="1645920" cy="1371600"/>
          </a:xfrm>
          <a:prstGeom prst="rect">
            <a:avLst/>
          </a:prstGeom>
          <a:noFill/>
        </p:spPr>
        <p:txBody>
          <a:bodyPr wrap="square">
            <a:normAutofit/>
          </a:bodyPr>
          <a:lstStyle/>
          <a:p>
            <a:pPr algn="ctr">
              <a:defRPr sz="1800" b="1">
                <a:solidFill>
                  <a:srgbClr val="FFFFFF"/>
                </a:solidFill>
              </a:defRPr>
            </a:pPr>
            <a:r>
              <a:t>Verify installation: claude --version</a:t>
            </a:r>
          </a:p>
        </p:txBody>
      </p:sp>
      <p:sp>
        <p:nvSpPr>
          <p:cNvPr id="13" name="Oval 12"/>
          <p:cNvSpPr/>
          <p:nvPr/>
        </p:nvSpPr>
        <p:spPr>
          <a:xfrm>
            <a:off x="7132137"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7132137" y="2926080"/>
            <a:ext cx="731520" cy="731520"/>
          </a:xfrm>
          <a:prstGeom prst="rect">
            <a:avLst/>
          </a:prstGeom>
          <a:noFill/>
        </p:spPr>
        <p:txBody>
          <a:bodyPr wrap="none" anchor="ctr">
            <a:spAutoFit/>
          </a:bodyPr>
          <a:lstStyle/>
          <a:p>
            <a:pPr algn="ctr">
              <a:defRPr sz="2800" b="1">
                <a:solidFill>
                  <a:srgbClr val="0B0F1A"/>
                </a:solidFill>
              </a:defRPr>
            </a:pPr>
            <a:r>
              <a:t>4</a:t>
            </a:r>
          </a:p>
        </p:txBody>
      </p:sp>
      <p:sp>
        <p:nvSpPr>
          <p:cNvPr id="15" name="TextBox 14"/>
          <p:cNvSpPr txBox="1"/>
          <p:nvPr/>
        </p:nvSpPr>
        <p:spPr>
          <a:xfrm>
            <a:off x="6674937" y="3840480"/>
            <a:ext cx="1645920" cy="1371600"/>
          </a:xfrm>
          <a:prstGeom prst="rect">
            <a:avLst/>
          </a:prstGeom>
          <a:noFill/>
        </p:spPr>
        <p:txBody>
          <a:bodyPr wrap="square">
            <a:normAutofit/>
          </a:bodyPr>
          <a:lstStyle/>
          <a:p>
            <a:pPr algn="ctr">
              <a:defRPr sz="1800" b="1">
                <a:solidFill>
                  <a:srgbClr val="FFFFFF"/>
                </a:solidFill>
              </a:defRPr>
            </a:pPr>
            <a:r>
              <a:t>Set your Anthropic API key</a:t>
            </a:r>
          </a:p>
        </p:txBody>
      </p:sp>
      <p:sp>
        <p:nvSpPr>
          <p:cNvPr id="16" name="Oval 15"/>
          <p:cNvSpPr/>
          <p:nvPr/>
        </p:nvSpPr>
        <p:spPr>
          <a:xfrm>
            <a:off x="9204716" y="2926080"/>
            <a:ext cx="731520" cy="73152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9204716" y="2926080"/>
            <a:ext cx="731520" cy="731520"/>
          </a:xfrm>
          <a:prstGeom prst="rect">
            <a:avLst/>
          </a:prstGeom>
          <a:noFill/>
        </p:spPr>
        <p:txBody>
          <a:bodyPr wrap="none" anchor="ctr">
            <a:spAutoFit/>
          </a:bodyPr>
          <a:lstStyle/>
          <a:p>
            <a:pPr algn="ctr">
              <a:defRPr sz="2800" b="1">
                <a:solidFill>
                  <a:srgbClr val="0B0F1A"/>
                </a:solidFill>
              </a:defRPr>
            </a:pPr>
            <a:r>
              <a:t>5</a:t>
            </a:r>
          </a:p>
        </p:txBody>
      </p:sp>
      <p:sp>
        <p:nvSpPr>
          <p:cNvPr id="18" name="TextBox 17"/>
          <p:cNvSpPr txBox="1"/>
          <p:nvPr/>
        </p:nvSpPr>
        <p:spPr>
          <a:xfrm>
            <a:off x="8747516" y="3840480"/>
            <a:ext cx="1645920" cy="1371600"/>
          </a:xfrm>
          <a:prstGeom prst="rect">
            <a:avLst/>
          </a:prstGeom>
          <a:noFill/>
        </p:spPr>
        <p:txBody>
          <a:bodyPr wrap="square">
            <a:normAutofit/>
          </a:bodyPr>
          <a:lstStyle/>
          <a:p>
            <a:pPr algn="ctr">
              <a:defRPr sz="1800" b="1">
                <a:solidFill>
                  <a:srgbClr val="FFFFFF"/>
                </a:solidFill>
              </a:defRPr>
            </a:pPr>
            <a:r>
              <a:t>Navigate to a project directory and run: claude</a:t>
            </a:r>
          </a:p>
        </p:txBody>
      </p:sp>
    </p:spTree>
  </p:cSld>
  <p:clrMapOvr>
    <a:masterClrMapping/>
  </p:clrMapOvr>
</p:sld>
</file>

<file path=ppt/slides/slide7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Test Generation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claude 'write tests for @src/auth.py'</a:t>
            </a:r>
          </a:p>
          <a:p>
            <a:pPr>
              <a:spcBef>
                <a:spcPts val="800"/>
              </a:spcBef>
              <a:spcAft>
                <a:spcPts val="800"/>
              </a:spcAft>
              <a:defRPr sz="2200">
                <a:solidFill>
                  <a:srgbClr val="FFFFFF"/>
                </a:solidFill>
              </a:defRPr>
            </a:pPr>
            <a:r>
              <a:t>  Generates unit tests matching your framework (pytest, jest, etc.)</a:t>
            </a:r>
          </a:p>
          <a:p>
            <a:pPr>
              <a:spcBef>
                <a:spcPts val="800"/>
              </a:spcBef>
              <a:spcAft>
                <a:spcPts val="800"/>
              </a:spcAft>
              <a:defRPr sz="2200">
                <a:solidFill>
                  <a:srgbClr val="FFFFFF"/>
                </a:solidFill>
              </a:defRPr>
            </a:pPr>
            <a:r>
              <a:t>  Covers happy path, edge cases, error handling</a:t>
            </a:r>
          </a:p>
          <a:p>
            <a:pPr>
              <a:spcBef>
                <a:spcPts val="800"/>
              </a:spcBef>
              <a:spcAft>
                <a:spcPts val="800"/>
              </a:spcAft>
              <a:defRPr sz="2200">
                <a:solidFill>
                  <a:srgbClr val="FFFFFF"/>
                </a:solidFill>
              </a:defRPr>
            </a:pPr>
            <a:r>
              <a:t>  Follows existing test patterns in your project</a:t>
            </a:r>
          </a:p>
          <a:p>
            <a:pPr>
              <a:spcBef>
                <a:spcPts val="800"/>
              </a:spcBef>
              <a:spcAft>
                <a:spcPts val="800"/>
              </a:spcAft>
              <a:defRPr sz="2200">
                <a:solidFill>
                  <a:srgbClr val="FFFFFF"/>
                </a:solidFill>
              </a:defRPr>
            </a:pPr>
            <a:r>
              <a:t>  Can generate test data and fixtures</a:t>
            </a:r>
          </a:p>
        </p:txBody>
      </p:sp>
    </p:spTree>
  </p:cSld>
  <p:clrMapOvr>
    <a:masterClrMapping/>
  </p:clrMapOvr>
</p:sld>
</file>

<file path=ppt/slides/slide7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Demo: Real Debugging Session</a:t>
            </a:r>
          </a:p>
        </p:txBody>
      </p:sp>
      <p:sp>
        <p:nvSpPr>
          <p:cNvPr id="5" name="TextBox 4"/>
          <p:cNvSpPr txBox="1"/>
          <p:nvPr/>
        </p:nvSpPr>
        <p:spPr>
          <a:xfrm>
            <a:off x="914400" y="4846320"/>
            <a:ext cx="10362895" cy="731520"/>
          </a:xfrm>
          <a:prstGeom prst="rect">
            <a:avLst/>
          </a:prstGeom>
          <a:noFill/>
        </p:spPr>
        <p:txBody>
          <a:bodyPr wrap="square">
            <a:spAutoFit/>
          </a:bodyPr>
          <a:lstStyle/>
          <a:p>
            <a:pPr algn="ctr">
              <a:defRPr sz="2000">
                <a:solidFill>
                  <a:srgbClr val="8B95A5"/>
                </a:solidFill>
              </a:defRPr>
            </a:pPr>
            <a:r>
              <a:t>Finding, fixing, and testing a real bug</a:t>
            </a:r>
          </a:p>
        </p:txBody>
      </p:sp>
    </p:spTree>
  </p:cSld>
  <p:clrMapOvr>
    <a:masterClrMapping/>
  </p:clrMapOvr>
</p:sld>
</file>

<file path=ppt/slides/slide7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45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2: Real Development Workflow</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457200" y="201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57200" y="2011680"/>
            <a:ext cx="457200" cy="457200"/>
          </a:xfrm>
          <a:prstGeom prst="rect">
            <a:avLst/>
          </a:prstGeom>
          <a:noFill/>
        </p:spPr>
        <p:txBody>
          <a:bodyPr wrap="none" anchor="ctr">
            <a:spAutoFit/>
          </a:bodyPr>
          <a:lstStyle/>
          <a:p>
            <a:pPr algn="ctr">
              <a:defRPr sz="1800" b="1">
                <a:solidFill>
                  <a:srgbClr val="0B0F1A"/>
                </a:solidFill>
              </a:defRPr>
            </a:pPr>
            <a:r>
              <a:t>1</a:t>
            </a:r>
          </a:p>
        </p:txBody>
      </p:sp>
      <p:sp>
        <p:nvSpPr>
          <p:cNvPr id="10" name="TextBox 9"/>
          <p:cNvSpPr txBox="1"/>
          <p:nvPr/>
        </p:nvSpPr>
        <p:spPr>
          <a:xfrm>
            <a:off x="1097280" y="2084832"/>
            <a:ext cx="10637215" cy="640080"/>
          </a:xfrm>
          <a:prstGeom prst="rect">
            <a:avLst/>
          </a:prstGeom>
          <a:noFill/>
        </p:spPr>
        <p:txBody>
          <a:bodyPr wrap="square">
            <a:normAutofit/>
          </a:bodyPr>
          <a:lstStyle/>
          <a:p>
            <a:pPr>
              <a:defRPr sz="1800">
                <a:solidFill>
                  <a:srgbClr val="FFFFFF"/>
                </a:solidFill>
              </a:defRPr>
            </a:pPr>
            <a:r>
              <a:t>Clone the sample project with known bugs</a:t>
            </a:r>
          </a:p>
        </p:txBody>
      </p:sp>
      <p:sp>
        <p:nvSpPr>
          <p:cNvPr id="11" name="Oval 10"/>
          <p:cNvSpPr/>
          <p:nvPr/>
        </p:nvSpPr>
        <p:spPr>
          <a:xfrm>
            <a:off x="457200" y="2773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57200" y="2773680"/>
            <a:ext cx="457200" cy="457200"/>
          </a:xfrm>
          <a:prstGeom prst="rect">
            <a:avLst/>
          </a:prstGeom>
          <a:noFill/>
        </p:spPr>
        <p:txBody>
          <a:bodyPr wrap="none" anchor="ctr">
            <a:spAutoFit/>
          </a:bodyPr>
          <a:lstStyle/>
          <a:p>
            <a:pPr algn="ctr">
              <a:defRPr sz="1800" b="1">
                <a:solidFill>
                  <a:srgbClr val="0B0F1A"/>
                </a:solidFill>
              </a:defRPr>
            </a:pPr>
            <a:r>
              <a:t>2</a:t>
            </a:r>
          </a:p>
        </p:txBody>
      </p:sp>
      <p:sp>
        <p:nvSpPr>
          <p:cNvPr id="13" name="TextBox 12"/>
          <p:cNvSpPr txBox="1"/>
          <p:nvPr/>
        </p:nvSpPr>
        <p:spPr>
          <a:xfrm>
            <a:off x="1097280" y="2846832"/>
            <a:ext cx="10637215" cy="640080"/>
          </a:xfrm>
          <a:prstGeom prst="rect">
            <a:avLst/>
          </a:prstGeom>
          <a:noFill/>
        </p:spPr>
        <p:txBody>
          <a:bodyPr wrap="square">
            <a:normAutofit/>
          </a:bodyPr>
          <a:lstStyle/>
          <a:p>
            <a:pPr>
              <a:defRPr sz="1800">
                <a:solidFill>
                  <a:srgbClr val="FFFFFF"/>
                </a:solidFill>
              </a:defRPr>
            </a:pPr>
            <a:r>
              <a:t>Use Claude to find and fix 3 bugs</a:t>
            </a:r>
          </a:p>
        </p:txBody>
      </p:sp>
      <p:sp>
        <p:nvSpPr>
          <p:cNvPr id="14" name="Oval 13"/>
          <p:cNvSpPr/>
          <p:nvPr/>
        </p:nvSpPr>
        <p:spPr>
          <a:xfrm>
            <a:off x="457200" y="3535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457200" y="3535680"/>
            <a:ext cx="457200" cy="457200"/>
          </a:xfrm>
          <a:prstGeom prst="rect">
            <a:avLst/>
          </a:prstGeom>
          <a:noFill/>
        </p:spPr>
        <p:txBody>
          <a:bodyPr wrap="none" anchor="ctr">
            <a:spAutoFit/>
          </a:bodyPr>
          <a:lstStyle/>
          <a:p>
            <a:pPr algn="ctr">
              <a:defRPr sz="1800" b="1">
                <a:solidFill>
                  <a:srgbClr val="0B0F1A"/>
                </a:solidFill>
              </a:defRPr>
            </a:pPr>
            <a:r>
              <a:t>3</a:t>
            </a:r>
          </a:p>
        </p:txBody>
      </p:sp>
      <p:sp>
        <p:nvSpPr>
          <p:cNvPr id="16" name="TextBox 15"/>
          <p:cNvSpPr txBox="1"/>
          <p:nvPr/>
        </p:nvSpPr>
        <p:spPr>
          <a:xfrm>
            <a:off x="1097280" y="3608832"/>
            <a:ext cx="10637215" cy="640080"/>
          </a:xfrm>
          <a:prstGeom prst="rect">
            <a:avLst/>
          </a:prstGeom>
          <a:noFill/>
        </p:spPr>
        <p:txBody>
          <a:bodyPr wrap="square">
            <a:normAutofit/>
          </a:bodyPr>
          <a:lstStyle/>
          <a:p>
            <a:pPr>
              <a:defRPr sz="1800">
                <a:solidFill>
                  <a:srgbClr val="FFFFFF"/>
                </a:solidFill>
              </a:defRPr>
            </a:pPr>
            <a:r>
              <a:t>Write tests for the fixed code</a:t>
            </a:r>
          </a:p>
        </p:txBody>
      </p:sp>
      <p:sp>
        <p:nvSpPr>
          <p:cNvPr id="17" name="Oval 16"/>
          <p:cNvSpPr/>
          <p:nvPr/>
        </p:nvSpPr>
        <p:spPr>
          <a:xfrm>
            <a:off x="457200" y="4297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457200" y="4297680"/>
            <a:ext cx="457200" cy="457200"/>
          </a:xfrm>
          <a:prstGeom prst="rect">
            <a:avLst/>
          </a:prstGeom>
          <a:noFill/>
        </p:spPr>
        <p:txBody>
          <a:bodyPr wrap="none" anchor="ctr">
            <a:spAutoFit/>
          </a:bodyPr>
          <a:lstStyle/>
          <a:p>
            <a:pPr algn="ctr">
              <a:defRPr sz="1800" b="1">
                <a:solidFill>
                  <a:srgbClr val="0B0F1A"/>
                </a:solidFill>
              </a:defRPr>
            </a:pPr>
            <a:r>
              <a:t>4</a:t>
            </a:r>
          </a:p>
        </p:txBody>
      </p:sp>
      <p:sp>
        <p:nvSpPr>
          <p:cNvPr id="19" name="TextBox 18"/>
          <p:cNvSpPr txBox="1"/>
          <p:nvPr/>
        </p:nvSpPr>
        <p:spPr>
          <a:xfrm>
            <a:off x="1097280" y="4370832"/>
            <a:ext cx="10637215" cy="640080"/>
          </a:xfrm>
          <a:prstGeom prst="rect">
            <a:avLst/>
          </a:prstGeom>
          <a:noFill/>
        </p:spPr>
        <p:txBody>
          <a:bodyPr wrap="square">
            <a:normAutofit/>
          </a:bodyPr>
          <a:lstStyle/>
          <a:p>
            <a:pPr>
              <a:defRPr sz="1800">
                <a:solidFill>
                  <a:srgbClr val="FFFFFF"/>
                </a:solidFill>
              </a:defRPr>
            </a:pPr>
            <a:r>
              <a:t>Refactor one module following best practices</a:t>
            </a:r>
          </a:p>
        </p:txBody>
      </p:sp>
      <p:sp>
        <p:nvSpPr>
          <p:cNvPr id="20" name="Oval 19"/>
          <p:cNvSpPr/>
          <p:nvPr/>
        </p:nvSpPr>
        <p:spPr>
          <a:xfrm>
            <a:off x="457200" y="5059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457200" y="5059680"/>
            <a:ext cx="457200" cy="457200"/>
          </a:xfrm>
          <a:prstGeom prst="rect">
            <a:avLst/>
          </a:prstGeom>
          <a:noFill/>
        </p:spPr>
        <p:txBody>
          <a:bodyPr wrap="none" anchor="ctr">
            <a:spAutoFit/>
          </a:bodyPr>
          <a:lstStyle/>
          <a:p>
            <a:pPr algn="ctr">
              <a:defRPr sz="1800" b="1">
                <a:solidFill>
                  <a:srgbClr val="0B0F1A"/>
                </a:solidFill>
              </a:defRPr>
            </a:pPr>
            <a:r>
              <a:t>5</a:t>
            </a:r>
          </a:p>
        </p:txBody>
      </p:sp>
      <p:sp>
        <p:nvSpPr>
          <p:cNvPr id="22" name="TextBox 21"/>
          <p:cNvSpPr txBox="1"/>
          <p:nvPr/>
        </p:nvSpPr>
        <p:spPr>
          <a:xfrm>
            <a:off x="1097280" y="5132832"/>
            <a:ext cx="10637215" cy="640080"/>
          </a:xfrm>
          <a:prstGeom prst="rect">
            <a:avLst/>
          </a:prstGeom>
          <a:noFill/>
        </p:spPr>
        <p:txBody>
          <a:bodyPr wrap="square">
            <a:normAutofit/>
          </a:bodyPr>
          <a:lstStyle/>
          <a:p>
            <a:pPr>
              <a:defRPr sz="1800">
                <a:solidFill>
                  <a:srgbClr val="FFFFFF"/>
                </a:solidFill>
              </a:defRPr>
            </a:pPr>
            <a:r>
              <a:t>Generate API documentation</a:t>
            </a:r>
          </a:p>
        </p:txBody>
      </p:sp>
      <p:sp>
        <p:nvSpPr>
          <p:cNvPr id="23" name="Oval 22"/>
          <p:cNvSpPr/>
          <p:nvPr/>
        </p:nvSpPr>
        <p:spPr>
          <a:xfrm>
            <a:off x="457200" y="5821680"/>
            <a:ext cx="457200" cy="4572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4" name="TextBox 23"/>
          <p:cNvSpPr txBox="1"/>
          <p:nvPr/>
        </p:nvSpPr>
        <p:spPr>
          <a:xfrm>
            <a:off x="457200" y="5821680"/>
            <a:ext cx="457200" cy="457200"/>
          </a:xfrm>
          <a:prstGeom prst="rect">
            <a:avLst/>
          </a:prstGeom>
          <a:noFill/>
        </p:spPr>
        <p:txBody>
          <a:bodyPr wrap="none" anchor="ctr">
            <a:spAutoFit/>
          </a:bodyPr>
          <a:lstStyle/>
          <a:p>
            <a:pPr algn="ctr">
              <a:defRPr sz="1800" b="1">
                <a:solidFill>
                  <a:srgbClr val="0B0F1A"/>
                </a:solidFill>
              </a:defRPr>
            </a:pPr>
            <a:r>
              <a:t>6</a:t>
            </a:r>
          </a:p>
        </p:txBody>
      </p:sp>
      <p:sp>
        <p:nvSpPr>
          <p:cNvPr id="25" name="TextBox 24"/>
          <p:cNvSpPr txBox="1"/>
          <p:nvPr/>
        </p:nvSpPr>
        <p:spPr>
          <a:xfrm>
            <a:off x="1097280" y="5894832"/>
            <a:ext cx="10637215" cy="640080"/>
          </a:xfrm>
          <a:prstGeom prst="rect">
            <a:avLst/>
          </a:prstGeom>
          <a:noFill/>
        </p:spPr>
        <p:txBody>
          <a:bodyPr wrap="square">
            <a:normAutofit/>
          </a:bodyPr>
          <a:lstStyle/>
          <a:p>
            <a:pPr>
              <a:defRPr sz="1800">
                <a:solidFill>
                  <a:srgbClr val="FFFFFF"/>
                </a:solidFill>
              </a:defRPr>
            </a:pPr>
            <a:r>
              <a:t>Create a PR with all changes using Claude</a:t>
            </a:r>
          </a:p>
        </p:txBody>
      </p:sp>
    </p:spTree>
  </p:cSld>
  <p:clrMapOvr>
    <a:masterClrMapping/>
  </p:clrMapOvr>
</p:sld>
</file>

<file path=ppt/slides/slide7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Key Takeaways</a:t>
            </a:r>
          </a:p>
        </p:txBody>
      </p:sp>
      <p:sp>
        <p:nvSpPr>
          <p:cNvPr id="4" name="Oval 3"/>
          <p:cNvSpPr/>
          <p:nvPr/>
        </p:nvSpPr>
        <p:spPr>
          <a:xfrm>
            <a:off x="457200" y="13716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3716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6" name="TextBox 5"/>
          <p:cNvSpPr txBox="1"/>
          <p:nvPr/>
        </p:nvSpPr>
        <p:spPr>
          <a:xfrm>
            <a:off x="1005840" y="1417320"/>
            <a:ext cx="10728655" cy="731520"/>
          </a:xfrm>
          <a:prstGeom prst="rect">
            <a:avLst/>
          </a:prstGeom>
          <a:noFill/>
        </p:spPr>
        <p:txBody>
          <a:bodyPr wrap="square">
            <a:spAutoFit/>
          </a:bodyPr>
          <a:lstStyle/>
          <a:p>
            <a:pPr>
              <a:defRPr sz="2200">
                <a:solidFill>
                  <a:srgbClr val="FFFFFF"/>
                </a:solidFill>
              </a:defRPr>
            </a:pPr>
            <a:r>
              <a:t>The Agentic Loop is the foundation (Read-Analyze-Plan-Execute-Verify)</a:t>
            </a:r>
          </a:p>
        </p:txBody>
      </p:sp>
      <p:sp>
        <p:nvSpPr>
          <p:cNvPr id="7" name="Oval 6"/>
          <p:cNvSpPr/>
          <p:nvPr/>
        </p:nvSpPr>
        <p:spPr>
          <a:xfrm>
            <a:off x="457200" y="219456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457200" y="219456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9" name="TextBox 8"/>
          <p:cNvSpPr txBox="1"/>
          <p:nvPr/>
        </p:nvSpPr>
        <p:spPr>
          <a:xfrm>
            <a:off x="1005840" y="2240280"/>
            <a:ext cx="10728655" cy="731520"/>
          </a:xfrm>
          <a:prstGeom prst="rect">
            <a:avLst/>
          </a:prstGeom>
          <a:noFill/>
        </p:spPr>
        <p:txBody>
          <a:bodyPr wrap="square">
            <a:spAutoFit/>
          </a:bodyPr>
          <a:lstStyle/>
          <a:p>
            <a:pPr>
              <a:defRPr sz="2200">
                <a:solidFill>
                  <a:srgbClr val="FFFFFF"/>
                </a:solidFill>
              </a:defRPr>
            </a:pPr>
            <a:r>
              <a:t>CLAUDE.md is your project's AI instruction manual</a:t>
            </a:r>
          </a:p>
        </p:txBody>
      </p:sp>
      <p:sp>
        <p:nvSpPr>
          <p:cNvPr id="10" name="Oval 9"/>
          <p:cNvSpPr/>
          <p:nvPr/>
        </p:nvSpPr>
        <p:spPr>
          <a:xfrm>
            <a:off x="457200" y="301752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457200" y="301752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2" name="TextBox 11"/>
          <p:cNvSpPr txBox="1"/>
          <p:nvPr/>
        </p:nvSpPr>
        <p:spPr>
          <a:xfrm>
            <a:off x="1005840" y="3063240"/>
            <a:ext cx="10728655" cy="731520"/>
          </a:xfrm>
          <a:prstGeom prst="rect">
            <a:avLst/>
          </a:prstGeom>
          <a:noFill/>
        </p:spPr>
        <p:txBody>
          <a:bodyPr wrap="square">
            <a:spAutoFit/>
          </a:bodyPr>
          <a:lstStyle/>
          <a:p>
            <a:pPr>
              <a:defRPr sz="2200">
                <a:solidFill>
                  <a:srgbClr val="FFFFFF"/>
                </a:solidFill>
              </a:defRPr>
            </a:pPr>
            <a:r>
              <a:t>Context management = better results (be specific with @ mentions)</a:t>
            </a:r>
          </a:p>
        </p:txBody>
      </p:sp>
      <p:sp>
        <p:nvSpPr>
          <p:cNvPr id="13" name="Oval 12"/>
          <p:cNvSpPr/>
          <p:nvPr/>
        </p:nvSpPr>
        <p:spPr>
          <a:xfrm>
            <a:off x="457200" y="384048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457200" y="384048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5" name="TextBox 14"/>
          <p:cNvSpPr txBox="1"/>
          <p:nvPr/>
        </p:nvSpPr>
        <p:spPr>
          <a:xfrm>
            <a:off x="1005840" y="3886200"/>
            <a:ext cx="10728655" cy="731520"/>
          </a:xfrm>
          <a:prstGeom prst="rect">
            <a:avLst/>
          </a:prstGeom>
          <a:noFill/>
        </p:spPr>
        <p:txBody>
          <a:bodyPr wrap="square">
            <a:spAutoFit/>
          </a:bodyPr>
          <a:lstStyle/>
          <a:p>
            <a:pPr>
              <a:defRPr sz="2200">
                <a:solidFill>
                  <a:srgbClr val="FFFFFF"/>
                </a:solidFill>
              </a:defRPr>
            </a:pPr>
            <a:r>
              <a:t>Security first: .claudeignore and permissions before coding</a:t>
            </a:r>
          </a:p>
        </p:txBody>
      </p:sp>
      <p:sp>
        <p:nvSpPr>
          <p:cNvPr id="16" name="Oval 15"/>
          <p:cNvSpPr/>
          <p:nvPr/>
        </p:nvSpPr>
        <p:spPr>
          <a:xfrm>
            <a:off x="457200" y="466344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457200" y="466344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18" name="TextBox 17"/>
          <p:cNvSpPr txBox="1"/>
          <p:nvPr/>
        </p:nvSpPr>
        <p:spPr>
          <a:xfrm>
            <a:off x="1005840" y="4709160"/>
            <a:ext cx="10728655" cy="731520"/>
          </a:xfrm>
          <a:prstGeom prst="rect">
            <a:avLst/>
          </a:prstGeom>
          <a:noFill/>
        </p:spPr>
        <p:txBody>
          <a:bodyPr wrap="square">
            <a:spAutoFit/>
          </a:bodyPr>
          <a:lstStyle/>
          <a:p>
            <a:pPr>
              <a:defRPr sz="2200">
                <a:solidFill>
                  <a:srgbClr val="FFFFFF"/>
                </a:solidFill>
              </a:defRPr>
            </a:pPr>
            <a:r>
              <a:t>Git integration makes Claude a full development partner</a:t>
            </a:r>
          </a:p>
        </p:txBody>
      </p:sp>
      <p:sp>
        <p:nvSpPr>
          <p:cNvPr id="19" name="Oval 18"/>
          <p:cNvSpPr/>
          <p:nvPr/>
        </p:nvSpPr>
        <p:spPr>
          <a:xfrm>
            <a:off x="457200" y="5486400"/>
            <a:ext cx="411480" cy="41148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457200" y="5486400"/>
            <a:ext cx="411480" cy="411480"/>
          </a:xfrm>
          <a:prstGeom prst="rect">
            <a:avLst/>
          </a:prstGeom>
          <a:noFill/>
        </p:spPr>
        <p:txBody>
          <a:bodyPr wrap="none" anchor="ctr">
            <a:spAutoFit/>
          </a:bodyPr>
          <a:lstStyle/>
          <a:p>
            <a:pPr algn="ctr">
              <a:defRPr sz="2000" b="1">
                <a:solidFill>
                  <a:srgbClr val="0B0F1A"/>
                </a:solidFill>
              </a:defRPr>
            </a:pPr>
            <a:r>
              <a:t>v</a:t>
            </a:r>
          </a:p>
        </p:txBody>
      </p:sp>
      <p:sp>
        <p:nvSpPr>
          <p:cNvPr id="21" name="TextBox 20"/>
          <p:cNvSpPr txBox="1"/>
          <p:nvPr/>
        </p:nvSpPr>
        <p:spPr>
          <a:xfrm>
            <a:off x="1005840" y="5532120"/>
            <a:ext cx="10728655" cy="731520"/>
          </a:xfrm>
          <a:prstGeom prst="rect">
            <a:avLst/>
          </a:prstGeom>
          <a:noFill/>
        </p:spPr>
        <p:txBody>
          <a:bodyPr wrap="square">
            <a:spAutoFit/>
          </a:bodyPr>
          <a:lstStyle/>
          <a:p>
            <a:pPr>
              <a:defRPr sz="2200">
                <a:solidFill>
                  <a:srgbClr val="FFFFFF"/>
                </a:solidFill>
              </a:defRPr>
            </a:pPr>
            <a:r>
              <a:t>Iterate: first attempt is 70% — refine to 95%</a:t>
            </a:r>
          </a:p>
        </p:txBody>
      </p:sp>
    </p:spTree>
  </p:cSld>
  <p:clrMapOvr>
    <a:masterClrMapping/>
  </p:clrMapOvr>
</p:sld>
</file>

<file path=ppt/slides/slide7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Resources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11277295" cy="4572000"/>
          </a:xfrm>
          <a:prstGeom prst="rect">
            <a:avLst/>
          </a:prstGeom>
          <a:noFill/>
        </p:spPr>
        <p:txBody>
          <a:bodyPr wrap="square">
            <a:spAutoFit/>
          </a:bodyPr>
          <a:lstStyle/>
          <a:p>
            <a:pPr>
              <a:spcBef>
                <a:spcPts val="800"/>
              </a:spcBef>
              <a:spcAft>
                <a:spcPts val="800"/>
              </a:spcAft>
              <a:defRPr sz="2200">
                <a:solidFill>
                  <a:srgbClr val="FFFFFF"/>
                </a:solidFill>
              </a:defRPr>
            </a:pPr>
            <a:r>
              <a:t>  Claude Code Docs: docs.anthropic.com/en/docs/claude-code</a:t>
            </a:r>
          </a:p>
          <a:p>
            <a:pPr>
              <a:spcBef>
                <a:spcPts val="800"/>
              </a:spcBef>
              <a:spcAft>
                <a:spcPts val="800"/>
              </a:spcAft>
              <a:defRPr sz="2200">
                <a:solidFill>
                  <a:srgbClr val="FFFFFF"/>
                </a:solidFill>
              </a:defRPr>
            </a:pPr>
            <a:r>
              <a:t>  Anthropic Blog: anthropic.com/news</a:t>
            </a:r>
          </a:p>
          <a:p>
            <a:pPr>
              <a:spcBef>
                <a:spcPts val="800"/>
              </a:spcBef>
              <a:spcAft>
                <a:spcPts val="800"/>
              </a:spcAft>
              <a:defRPr sz="2200">
                <a:solidFill>
                  <a:srgbClr val="FFFFFF"/>
                </a:solidFill>
              </a:defRPr>
            </a:pPr>
            <a:r>
              <a:t>  Claude Code Cheat Sheet (in handouts)</a:t>
            </a:r>
          </a:p>
          <a:p>
            <a:pPr>
              <a:spcBef>
                <a:spcPts val="800"/>
              </a:spcBef>
              <a:spcAft>
                <a:spcPts val="800"/>
              </a:spcAft>
              <a:defRPr sz="2200">
                <a:solidFill>
                  <a:srgbClr val="FFFFFF"/>
                </a:solidFill>
              </a:defRPr>
            </a:pPr>
            <a:r>
              <a:t>  Tomorrow: Advanced topics (custom commands, hooks, MCP, Agent Teams)</a:t>
            </a:r>
          </a:p>
          <a:p>
            <a:pPr>
              <a:spcBef>
                <a:spcPts val="800"/>
              </a:spcBef>
              <a:spcAft>
                <a:spcPts val="800"/>
              </a:spcAft>
              <a:defRPr sz="2200">
                <a:solidFill>
                  <a:srgbClr val="FFFFFF"/>
                </a:solidFill>
              </a:defRPr>
            </a:pPr>
            <a:r>
              <a:t>  Your instructors are available for questions anytime</a:t>
            </a:r>
          </a:p>
        </p:txBody>
      </p:sp>
    </p:spTree>
  </p:cSld>
  <p:clrMapOvr>
    <a:masterClrMapping/>
  </p:clrMapOvr>
</p:sld>
</file>

<file path=ppt/slides/slide7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Thank You</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First Commands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claude "explain this codebase"</a:t>
            </a:r>
            <a:br/>
            <a:br/>
            <a:r>
              <a:t>claude "find all TODO comments"</a:t>
            </a:r>
            <a:br/>
            <a:br/>
            <a:r>
              <a:t>claude "what does the auth module do?"</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Configuration Options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00D4AA"/>
                </a:solidFill>
              </a:defRPr>
            </a:pPr>
            <a:r>
              <a:t>Environment</a:t>
            </a:r>
          </a:p>
        </p:txBody>
      </p:sp>
      <p:sp>
        <p:nvSpPr>
          <p:cNvPr id="5" name="TextBox 4"/>
          <p:cNvSpPr txBox="1"/>
          <p:nvPr/>
        </p:nvSpPr>
        <p:spPr>
          <a:xfrm>
            <a:off x="457200" y="2286000"/>
            <a:ext cx="5364327" cy="3657600"/>
          </a:xfrm>
          <a:prstGeom prst="rect">
            <a:avLst/>
          </a:prstGeom>
          <a:noFill/>
        </p:spPr>
        <p:txBody>
          <a:bodyPr wrap="square">
            <a:spAutoFit/>
          </a:bodyPr>
          <a:lstStyle/>
          <a:p>
            <a:pPr>
              <a:spcAft>
                <a:spcPts val="1200"/>
              </a:spcAft>
              <a:defRPr sz="1800">
                <a:solidFill>
                  <a:srgbClr val="FFFFFF"/>
                </a:solidFill>
              </a:defRPr>
            </a:pPr>
            <a:r>
              <a:t>  API keys and credentials</a:t>
            </a:r>
          </a:p>
          <a:p>
            <a:pPr>
              <a:spcAft>
                <a:spcPts val="1200"/>
              </a:spcAft>
              <a:defRPr sz="1800">
                <a:solidFill>
                  <a:srgbClr val="FFFFFF"/>
                </a:solidFill>
              </a:defRPr>
            </a:pPr>
            <a:r>
              <a:t>  Model defaults (Sonnet/Opus)</a:t>
            </a:r>
          </a:p>
          <a:p>
            <a:pPr>
              <a:spcAft>
                <a:spcPts val="1200"/>
              </a:spcAft>
              <a:defRPr sz="1800">
                <a:solidFill>
                  <a:srgbClr val="FFFFFF"/>
                </a:solidFill>
              </a:defRPr>
            </a:pPr>
            <a:r>
              <a:t>  Output format preferences</a:t>
            </a:r>
          </a:p>
          <a:p>
            <a:pPr>
              <a:spcAft>
                <a:spcPts val="1200"/>
              </a:spcAft>
              <a:defRPr sz="1800">
                <a:solidFill>
                  <a:srgbClr val="FFFFFF"/>
                </a:solidFill>
              </a:defRPr>
            </a:pPr>
            <a:r>
              <a:t>  Global settings</a:t>
            </a:r>
          </a:p>
        </p:txBody>
      </p:sp>
      <p:sp>
        <p:nvSpPr>
          <p:cNvPr id="6" name="TextBox 5"/>
          <p:cNvSpPr txBox="1"/>
          <p:nvPr/>
        </p:nvSpPr>
        <p:spPr>
          <a:xfrm>
            <a:off x="6370167" y="1463040"/>
            <a:ext cx="5364327" cy="731520"/>
          </a:xfrm>
          <a:prstGeom prst="rect">
            <a:avLst/>
          </a:prstGeom>
          <a:noFill/>
        </p:spPr>
        <p:txBody>
          <a:bodyPr wrap="none">
            <a:spAutoFit/>
          </a:bodyPr>
          <a:lstStyle/>
          <a:p>
            <a:pPr algn="ctr">
              <a:defRPr sz="2800" b="1">
                <a:solidFill>
                  <a:srgbClr val="E86B4A"/>
                </a:solidFill>
              </a:defRPr>
            </a:pPr>
            <a:r>
              <a:t>Project</a:t>
            </a:r>
          </a:p>
        </p:txBody>
      </p:sp>
      <p:sp>
        <p:nvSpPr>
          <p:cNvPr id="7" name="TextBox 6"/>
          <p:cNvSpPr txBox="1"/>
          <p:nvPr/>
        </p:nvSpPr>
        <p:spPr>
          <a:xfrm>
            <a:off x="6370167" y="2286000"/>
            <a:ext cx="5364327" cy="3657600"/>
          </a:xfrm>
          <a:prstGeom prst="rect">
            <a:avLst/>
          </a:prstGeom>
          <a:noFill/>
        </p:spPr>
        <p:txBody>
          <a:bodyPr wrap="square">
            <a:spAutoFit/>
          </a:bodyPr>
          <a:lstStyle/>
          <a:p>
            <a:pPr>
              <a:spcAft>
                <a:spcPts val="1200"/>
              </a:spcAft>
              <a:defRPr sz="1800">
                <a:solidFill>
                  <a:srgbClr val="FFFFFF"/>
                </a:solidFill>
              </a:defRPr>
            </a:pPr>
            <a:r>
              <a:t>  .claude/ directory</a:t>
            </a:r>
          </a:p>
          <a:p>
            <a:pPr>
              <a:spcAft>
                <a:spcPts val="1200"/>
              </a:spcAft>
              <a:defRPr sz="1800">
                <a:solidFill>
                  <a:srgbClr val="FFFFFF"/>
                </a:solidFill>
              </a:defRPr>
            </a:pPr>
            <a:r>
              <a:t>  CLAUDE.md instructions</a:t>
            </a:r>
          </a:p>
          <a:p>
            <a:pPr>
              <a:spcAft>
                <a:spcPts val="1200"/>
              </a:spcAft>
              <a:defRPr sz="1800">
                <a:solidFill>
                  <a:srgbClr val="FFFFFF"/>
                </a:solidFill>
              </a:defRPr>
            </a:pPr>
            <a:r>
              <a:t>  .claudeignore patterns</a:t>
            </a:r>
          </a:p>
          <a:p>
            <a:pPr>
              <a:spcAft>
                <a:spcPts val="1200"/>
              </a:spcAft>
              <a:defRPr sz="1800">
                <a:solidFill>
                  <a:srgbClr val="FFFFFF"/>
                </a:solidFill>
              </a:defRPr>
            </a:pPr>
            <a:r>
              <a:t>  Per-project overrides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